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526" r:id="rId2"/>
    <p:sldId id="507" r:id="rId3"/>
    <p:sldId id="543" r:id="rId4"/>
    <p:sldId id="544" r:id="rId5"/>
    <p:sldId id="545" r:id="rId6"/>
    <p:sldId id="428" r:id="rId7"/>
    <p:sldId id="656" r:id="rId8"/>
    <p:sldId id="498" r:id="rId9"/>
    <p:sldId id="547" r:id="rId10"/>
    <p:sldId id="549" r:id="rId11"/>
    <p:sldId id="598" r:id="rId12"/>
    <p:sldId id="596" r:id="rId13"/>
    <p:sldId id="597" r:id="rId14"/>
    <p:sldId id="563" r:id="rId15"/>
    <p:sldId id="552" r:id="rId16"/>
    <p:sldId id="551" r:id="rId17"/>
    <p:sldId id="553" r:id="rId18"/>
    <p:sldId id="554" r:id="rId19"/>
    <p:sldId id="568" r:id="rId20"/>
    <p:sldId id="559" r:id="rId21"/>
    <p:sldId id="556" r:id="rId22"/>
    <p:sldId id="557" r:id="rId23"/>
    <p:sldId id="558" r:id="rId24"/>
    <p:sldId id="578" r:id="rId25"/>
    <p:sldId id="560" r:id="rId26"/>
    <p:sldId id="576" r:id="rId27"/>
    <p:sldId id="579" r:id="rId28"/>
    <p:sldId id="622" r:id="rId29"/>
    <p:sldId id="665" r:id="rId30"/>
    <p:sldId id="663" r:id="rId31"/>
    <p:sldId id="664" r:id="rId32"/>
    <p:sldId id="670" r:id="rId33"/>
    <p:sldId id="671" r:id="rId34"/>
    <p:sldId id="527" r:id="rId35"/>
    <p:sldId id="583" r:id="rId36"/>
    <p:sldId id="528" r:id="rId37"/>
    <p:sldId id="536" r:id="rId38"/>
    <p:sldId id="581" r:id="rId39"/>
    <p:sldId id="564" r:id="rId40"/>
    <p:sldId id="566" r:id="rId41"/>
    <p:sldId id="582" r:id="rId42"/>
    <p:sldId id="584" r:id="rId43"/>
    <p:sldId id="587" r:id="rId44"/>
    <p:sldId id="588" r:id="rId45"/>
    <p:sldId id="585" r:id="rId46"/>
    <p:sldId id="589" r:id="rId47"/>
    <p:sldId id="586" r:id="rId48"/>
    <p:sldId id="672" r:id="rId49"/>
    <p:sldId id="572" r:id="rId50"/>
    <p:sldId id="642" r:id="rId51"/>
    <p:sldId id="641" r:id="rId52"/>
    <p:sldId id="571" r:id="rId53"/>
    <p:sldId id="626" r:id="rId54"/>
  </p:sldIdLst>
  <p:sldSz cx="9144000" cy="6858000" type="screen4x3"/>
  <p:notesSz cx="9271000" cy="6997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AA014C"/>
    <a:srgbClr val="000000"/>
    <a:srgbClr val="FF6600"/>
    <a:srgbClr val="9900CC"/>
    <a:srgbClr val="FF0000"/>
    <a:srgbClr val="969696"/>
    <a:srgbClr val="00CC00"/>
    <a:srgbClr val="CC9900"/>
    <a:srgbClr val="FF33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88534" autoAdjust="0"/>
  </p:normalViewPr>
  <p:slideViewPr>
    <p:cSldViewPr snapToGrid="0">
      <p:cViewPr>
        <p:scale>
          <a:sx n="50" d="100"/>
          <a:sy n="50" d="100"/>
        </p:scale>
        <p:origin x="-1411" y="-192"/>
      </p:cViewPr>
      <p:guideLst>
        <p:guide orient="horz" pos="4113"/>
        <p:guide pos="5759"/>
      </p:guideLst>
    </p:cSldViewPr>
  </p:slideViewPr>
  <p:outlineViewPr>
    <p:cViewPr>
      <p:scale>
        <a:sx n="33" d="100"/>
        <a:sy n="33" d="100"/>
      </p:scale>
      <p:origin x="0" y="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39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Hi-Spade-cornell-talk.ppt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shimin\2011_Q1\CIDR2011\talk\pcmd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shimin\2011_Q1\CIDR2011\talk\pcmd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shimin\2011_Q1\CIDR2011\talk\pcmd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747321531497114"/>
          <c:y val="0.11834326649999764"/>
          <c:w val="0.84827222631851551"/>
          <c:h val="0.56015812809998888"/>
        </c:manualLayout>
      </c:layout>
      <c:barChart>
        <c:barDir val="col"/>
        <c:grouping val="clustered"/>
        <c:ser>
          <c:idx val="0"/>
          <c:order val="0"/>
          <c:tx>
            <c:strRef>
              <c:f>'[Worksheet in Hi-Spade-cornell-talk.pptx]Sheet1'!$B$1</c:f>
              <c:strCache>
                <c:ptCount val="1"/>
                <c:pt idx="0">
                  <c:v>T1/T32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'[Worksheet in Hi-Spade-cornell-talk.pptx]Sheet1'!$A$2:$A$16</c:f>
              <c:strCache>
                <c:ptCount val="15"/>
                <c:pt idx="0">
                  <c:v>Sort</c:v>
                </c:pt>
                <c:pt idx="1">
                  <c:v>Duplicate Removal</c:v>
                </c:pt>
                <c:pt idx="2">
                  <c:v>Dictionary</c:v>
                </c:pt>
                <c:pt idx="3">
                  <c:v>Min Spanning Tree</c:v>
                </c:pt>
                <c:pt idx="4">
                  <c:v>Max Independ. Set</c:v>
                </c:pt>
                <c:pt idx="5">
                  <c:v>Graph Coloring</c:v>
                </c:pt>
                <c:pt idx="6">
                  <c:v>Graph Separator</c:v>
                </c:pt>
                <c:pt idx="7">
                  <c:v>BFS</c:v>
                </c:pt>
                <c:pt idx="8">
                  <c:v>Delaunay Triang.</c:v>
                </c:pt>
                <c:pt idx="9">
                  <c:v>Convex Hull</c:v>
                </c:pt>
                <c:pt idx="10">
                  <c:v>Nearest Neighbors</c:v>
                </c:pt>
                <c:pt idx="11">
                  <c:v>Sparse MxV</c:v>
                </c:pt>
                <c:pt idx="12">
                  <c:v>Nbody</c:v>
                </c:pt>
                <c:pt idx="13">
                  <c:v>Suffix Array</c:v>
                </c:pt>
                <c:pt idx="14">
                  <c:v>Ray Intersect</c:v>
                </c:pt>
              </c:strCache>
            </c:strRef>
          </c:cat>
          <c:val>
            <c:numRef>
              <c:f>'[Worksheet in Hi-Spade-cornell-talk.pptx]Sheet1'!$B$2:$B$16</c:f>
              <c:numCache>
                <c:formatCode>General</c:formatCode>
                <c:ptCount val="15"/>
                <c:pt idx="0">
                  <c:v>31.6</c:v>
                </c:pt>
                <c:pt idx="1">
                  <c:v>24.6</c:v>
                </c:pt>
                <c:pt idx="2">
                  <c:v>31</c:v>
                </c:pt>
                <c:pt idx="3">
                  <c:v>17</c:v>
                </c:pt>
                <c:pt idx="4">
                  <c:v>17.3</c:v>
                </c:pt>
                <c:pt idx="5">
                  <c:v>21</c:v>
                </c:pt>
                <c:pt idx="6">
                  <c:v>16.5</c:v>
                </c:pt>
                <c:pt idx="7">
                  <c:v>21.5</c:v>
                </c:pt>
                <c:pt idx="8">
                  <c:v>20.7</c:v>
                </c:pt>
                <c:pt idx="9">
                  <c:v>12</c:v>
                </c:pt>
                <c:pt idx="10">
                  <c:v>12.2</c:v>
                </c:pt>
                <c:pt idx="11">
                  <c:v>17.5</c:v>
                </c:pt>
                <c:pt idx="12">
                  <c:v>21.7</c:v>
                </c:pt>
                <c:pt idx="13">
                  <c:v>17</c:v>
                </c:pt>
                <c:pt idx="14">
                  <c:v>19.3</c:v>
                </c:pt>
              </c:numCache>
            </c:numRef>
          </c:val>
        </c:ser>
        <c:axId val="148102528"/>
        <c:axId val="148170624"/>
      </c:barChart>
      <c:catAx>
        <c:axId val="148102528"/>
        <c:scaling>
          <c:orientation val="minMax"/>
        </c:scaling>
        <c:axPos val="b"/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Neo Sans Intel"/>
                <a:ea typeface="Neo Sans Intel"/>
                <a:cs typeface="Neo Sans Intel"/>
              </a:defRPr>
            </a:pPr>
            <a:endParaRPr lang="en-US"/>
          </a:p>
        </c:txPr>
        <c:crossAx val="148170624"/>
        <c:crosses val="autoZero"/>
        <c:auto val="1"/>
        <c:lblAlgn val="ctr"/>
        <c:lblOffset val="100"/>
        <c:tickLblSkip val="1"/>
        <c:tickMarkSkip val="1"/>
      </c:catAx>
      <c:valAx>
        <c:axId val="148170624"/>
        <c:scaling>
          <c:orientation val="minMax"/>
          <c:max val="3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Neo Sans Intel"/>
                <a:ea typeface="Neo Sans Intel"/>
                <a:cs typeface="Neo Sans Intel"/>
              </a:defRPr>
            </a:pPr>
            <a:endParaRPr lang="en-US"/>
          </a:p>
        </c:txPr>
        <c:crossAx val="148102528"/>
        <c:crosses val="autoZero"/>
        <c:crossBetween val="between"/>
        <c:majorUnit val="4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2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9359371609599444"/>
          <c:y val="7.1830058827381124E-2"/>
          <c:w val="0.66972654865944214"/>
          <c:h val="0.74017274871254057"/>
        </c:manualLayout>
      </c:layout>
      <c:barChart>
        <c:barDir val="col"/>
        <c:grouping val="clustered"/>
        <c:ser>
          <c:idx val="0"/>
          <c:order val="0"/>
          <c:tx>
            <c:v>sorted</c:v>
          </c:tx>
          <c:spPr>
            <a:solidFill>
              <a:schemeClr val="bg1"/>
            </a:solidFill>
            <a:ln>
              <a:solidFill>
                <a:srgbClr val="000000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'8lines'!$C$7:$C$9</c:f>
              <c:numCache>
                <c:formatCode>General</c:formatCode>
                <c:ptCount val="3"/>
                <c:pt idx="0">
                  <c:v>4169481431</c:v>
                </c:pt>
                <c:pt idx="1">
                  <c:v>3876493396</c:v>
                </c:pt>
                <c:pt idx="2">
                  <c:v>1432206654</c:v>
                </c:pt>
              </c:numCache>
            </c:numRef>
          </c:val>
        </c:ser>
        <c:ser>
          <c:idx val="1"/>
          <c:order val="1"/>
          <c:tx>
            <c:v>unsorted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'8lines'!$D$7:$D$9</c:f>
              <c:numCache>
                <c:formatCode>General</c:formatCode>
                <c:ptCount val="3"/>
                <c:pt idx="0">
                  <c:v>2420702604</c:v>
                </c:pt>
                <c:pt idx="1">
                  <c:v>2649956956</c:v>
                </c:pt>
                <c:pt idx="2">
                  <c:v>2084735914</c:v>
                </c:pt>
              </c:numCache>
            </c:numRef>
          </c:val>
        </c:ser>
        <c:ser>
          <c:idx val="2"/>
          <c:order val="2"/>
          <c:tx>
            <c:v>unsorted-leaf</c:v>
          </c:tx>
          <c:spPr>
            <a:solidFill>
              <a:srgbClr val="66FF33"/>
            </a:solidFill>
            <a:ln>
              <a:solidFill>
                <a:schemeClr val="tx1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'8lines'!$E$7:$E$9</c:f>
              <c:numCache>
                <c:formatCode>General</c:formatCode>
                <c:ptCount val="3"/>
                <c:pt idx="0">
                  <c:v>1794316550</c:v>
                </c:pt>
                <c:pt idx="1">
                  <c:v>1940011320</c:v>
                </c:pt>
                <c:pt idx="2">
                  <c:v>1437794362</c:v>
                </c:pt>
              </c:numCache>
            </c:numRef>
          </c:val>
        </c:ser>
        <c:ser>
          <c:idx val="3"/>
          <c:order val="3"/>
          <c:tx>
            <c:v>unsorted-leaf-bmp</c:v>
          </c:tx>
          <c:spPr>
            <a:solidFill>
              <a:srgbClr val="0000FF"/>
            </a:solidFill>
            <a:ln>
              <a:solidFill>
                <a:prstClr val="black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'8lines'!$F$7:$F$9</c:f>
              <c:numCache>
                <c:formatCode>General</c:formatCode>
                <c:ptCount val="3"/>
                <c:pt idx="0">
                  <c:v>2101792985</c:v>
                </c:pt>
                <c:pt idx="1">
                  <c:v>1535145655</c:v>
                </c:pt>
                <c:pt idx="2">
                  <c:v>1433314825</c:v>
                </c:pt>
              </c:numCache>
            </c:numRef>
          </c:val>
        </c:ser>
        <c:axId val="148234624"/>
        <c:axId val="148236160"/>
      </c:barChart>
      <c:catAx>
        <c:axId val="148234624"/>
        <c:scaling>
          <c:orientation val="minMax"/>
        </c:scaling>
        <c:axPos val="b"/>
        <c:tickLblPos val="nextTo"/>
        <c:crossAx val="148236160"/>
        <c:crosses val="autoZero"/>
        <c:auto val="1"/>
        <c:lblAlgn val="ctr"/>
        <c:lblOffset val="0"/>
      </c:catAx>
      <c:valAx>
        <c:axId val="148236160"/>
        <c:scaling>
          <c:orientation val="minMax"/>
          <c:max val="50000000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cycles</a:t>
                </a:r>
              </a:p>
            </c:rich>
          </c:tx>
          <c:layout/>
        </c:title>
        <c:numFmt formatCode="0E+0" sourceLinked="0"/>
        <c:tickLblPos val="nextTo"/>
        <c:crossAx val="148234624"/>
        <c:crosses val="autoZero"/>
        <c:crossBetween val="between"/>
        <c:majorUnit val="1000000000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</c:chart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30321494993918952"/>
          <c:y val="5.724117818605938E-2"/>
          <c:w val="0.6790859070968529"/>
          <c:h val="0.75476167330936073"/>
        </c:manualLayout>
      </c:layout>
      <c:barChart>
        <c:barDir val="col"/>
        <c:grouping val="clustered"/>
        <c:ser>
          <c:idx val="0"/>
          <c:order val="0"/>
          <c:tx>
            <c:v>sorted</c:v>
          </c:tx>
          <c:spPr>
            <a:solidFill>
              <a:schemeClr val="bg1"/>
            </a:solidFill>
            <a:ln>
              <a:solidFill>
                <a:srgbClr val="000000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'8lines'!$C$39:$C$41</c:f>
              <c:numCache>
                <c:formatCode>General</c:formatCode>
                <c:ptCount val="3"/>
                <c:pt idx="0">
                  <c:v>248956656</c:v>
                </c:pt>
                <c:pt idx="1">
                  <c:v>215763810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v>unsorted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'8lines'!$D$39:$D$41</c:f>
              <c:numCache>
                <c:formatCode>General</c:formatCode>
                <c:ptCount val="3"/>
                <c:pt idx="0">
                  <c:v>32289131</c:v>
                </c:pt>
                <c:pt idx="1">
                  <c:v>20749498</c:v>
                </c:pt>
                <c:pt idx="2">
                  <c:v>65</c:v>
                </c:pt>
              </c:numCache>
            </c:numRef>
          </c:val>
        </c:ser>
        <c:ser>
          <c:idx val="2"/>
          <c:order val="2"/>
          <c:tx>
            <c:v>unsorted-leaf</c:v>
          </c:tx>
          <c:spPr>
            <a:solidFill>
              <a:srgbClr val="66FF33"/>
            </a:solidFill>
            <a:ln>
              <a:solidFill>
                <a:schemeClr val="tx1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'8lines'!$E$39:$E$41</c:f>
              <c:numCache>
                <c:formatCode>General</c:formatCode>
                <c:ptCount val="3"/>
                <c:pt idx="0">
                  <c:v>32297482</c:v>
                </c:pt>
                <c:pt idx="1">
                  <c:v>20819868</c:v>
                </c:pt>
                <c:pt idx="2">
                  <c:v>39</c:v>
                </c:pt>
              </c:numCache>
            </c:numRef>
          </c:val>
        </c:ser>
        <c:ser>
          <c:idx val="3"/>
          <c:order val="3"/>
          <c:tx>
            <c:v>unsorted-leaf-bmp</c:v>
          </c:tx>
          <c:spPr>
            <a:solidFill>
              <a:srgbClr val="0000FF"/>
            </a:solidFill>
            <a:ln>
              <a:solidFill>
                <a:prstClr val="black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'8lines'!$F$39:$F$41</c:f>
              <c:numCache>
                <c:formatCode>General</c:formatCode>
                <c:ptCount val="3"/>
                <c:pt idx="0">
                  <c:v>31459599</c:v>
                </c:pt>
                <c:pt idx="1">
                  <c:v>494553</c:v>
                </c:pt>
                <c:pt idx="2">
                  <c:v>60</c:v>
                </c:pt>
              </c:numCache>
            </c:numRef>
          </c:val>
        </c:ser>
        <c:axId val="150752640"/>
        <c:axId val="150774912"/>
      </c:barChart>
      <c:catAx>
        <c:axId val="150752640"/>
        <c:scaling>
          <c:orientation val="minMax"/>
        </c:scaling>
        <c:axPos val="b"/>
        <c:tickLblPos val="nextTo"/>
        <c:crossAx val="150774912"/>
        <c:crosses val="autoZero"/>
        <c:auto val="1"/>
        <c:lblAlgn val="ctr"/>
        <c:lblOffset val="0"/>
      </c:catAx>
      <c:valAx>
        <c:axId val="150774912"/>
        <c:scaling>
          <c:orientation val="minMax"/>
          <c:max val="3000000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 bits modified</a:t>
                </a:r>
              </a:p>
            </c:rich>
          </c:tx>
          <c:layout/>
        </c:title>
        <c:numFmt formatCode="0E+0" sourceLinked="0"/>
        <c:tickLblPos val="nextTo"/>
        <c:crossAx val="150752640"/>
        <c:crosses val="autoZero"/>
        <c:crossBetween val="between"/>
        <c:majorUnit val="100000000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</c:chart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4108997752895922"/>
          <c:y val="5.7241178186059345E-2"/>
          <c:w val="0.74121105555863465"/>
          <c:h val="0.75476167330936095"/>
        </c:manualLayout>
      </c:layout>
      <c:barChart>
        <c:barDir val="col"/>
        <c:grouping val="clustered"/>
        <c:ser>
          <c:idx val="0"/>
          <c:order val="0"/>
          <c:tx>
            <c:v>sorted</c:v>
          </c:tx>
          <c:spPr>
            <a:solidFill>
              <a:schemeClr val="bg1"/>
            </a:solidFill>
            <a:ln>
              <a:solidFill>
                <a:srgbClr val="000000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'8lines'!$H$39:$H$41</c:f>
              <c:numCache>
                <c:formatCode>General</c:formatCode>
                <c:ptCount val="3"/>
                <c:pt idx="0">
                  <c:v>13.515529984</c:v>
                </c:pt>
                <c:pt idx="1">
                  <c:v>11.219748384000001</c:v>
                </c:pt>
                <c:pt idx="2">
                  <c:v>4.8829662399999867</c:v>
                </c:pt>
              </c:numCache>
            </c:numRef>
          </c:val>
        </c:ser>
        <c:ser>
          <c:idx val="1"/>
          <c:order val="1"/>
          <c:tx>
            <c:v>unsorted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'8lines'!$I$39:$I$41</c:f>
              <c:numCache>
                <c:formatCode>General</c:formatCode>
                <c:ptCount val="3"/>
                <c:pt idx="0">
                  <c:v>6.8595114719999888</c:v>
                </c:pt>
                <c:pt idx="1">
                  <c:v>6.2350560320000001</c:v>
                </c:pt>
                <c:pt idx="2">
                  <c:v>4.2591017119999997</c:v>
                </c:pt>
              </c:numCache>
            </c:numRef>
          </c:val>
        </c:ser>
        <c:ser>
          <c:idx val="2"/>
          <c:order val="2"/>
          <c:tx>
            <c:v>unsorted-leaf</c:v>
          </c:tx>
          <c:spPr>
            <a:solidFill>
              <a:srgbClr val="66FF33"/>
            </a:solidFill>
            <a:ln>
              <a:solidFill>
                <a:schemeClr val="tx1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'8lines'!$J$39:$J$41</c:f>
              <c:numCache>
                <c:formatCode>General</c:formatCode>
                <c:ptCount val="3"/>
                <c:pt idx="0">
                  <c:v>7.3763176000000001</c:v>
                </c:pt>
                <c:pt idx="1">
                  <c:v>6.6615177599999837</c:v>
                </c:pt>
                <c:pt idx="2">
                  <c:v>4.7189715039999909</c:v>
                </c:pt>
              </c:numCache>
            </c:numRef>
          </c:val>
        </c:ser>
        <c:ser>
          <c:idx val="3"/>
          <c:order val="3"/>
          <c:tx>
            <c:v>unsorted-leaf-bmp</c:v>
          </c:tx>
          <c:spPr>
            <a:solidFill>
              <a:srgbClr val="0000FF"/>
            </a:solidFill>
            <a:ln>
              <a:solidFill>
                <a:prstClr val="black"/>
              </a:solidFill>
            </a:ln>
          </c:spPr>
          <c:cat>
            <c:strRef>
              <c:f>'8lines'!$B$15:$B$17</c:f>
              <c:strCache>
                <c:ptCount val="3"/>
                <c:pt idx="0">
                  <c:v>insert</c:v>
                </c:pt>
                <c:pt idx="1">
                  <c:v>delete</c:v>
                </c:pt>
                <c:pt idx="2">
                  <c:v>search</c:v>
                </c:pt>
              </c:strCache>
            </c:strRef>
          </c:cat>
          <c:val>
            <c:numRef>
              <c:f>'8lines'!$K$39:$K$41</c:f>
              <c:numCache>
                <c:formatCode>General</c:formatCode>
                <c:ptCount val="3"/>
                <c:pt idx="0">
                  <c:v>7.0237514079999945</c:v>
                </c:pt>
                <c:pt idx="1">
                  <c:v>4.5216833440000004</c:v>
                </c:pt>
                <c:pt idx="2">
                  <c:v>4.6039233919999996</c:v>
                </c:pt>
              </c:numCache>
            </c:numRef>
          </c:val>
        </c:ser>
        <c:axId val="150796928"/>
        <c:axId val="150806912"/>
      </c:barChart>
      <c:catAx>
        <c:axId val="150796928"/>
        <c:scaling>
          <c:orientation val="minMax"/>
        </c:scaling>
        <c:axPos val="b"/>
        <c:tickLblPos val="nextTo"/>
        <c:crossAx val="150806912"/>
        <c:crosses val="autoZero"/>
        <c:auto val="1"/>
        <c:lblAlgn val="ctr"/>
        <c:lblOffset val="0"/>
      </c:catAx>
      <c:valAx>
        <c:axId val="150806912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(mJ)</a:t>
                </a:r>
              </a:p>
            </c:rich>
          </c:tx>
          <c:layout>
            <c:manualLayout>
              <c:xMode val="edge"/>
              <c:yMode val="edge"/>
              <c:x val="8.4663089680161643E-3"/>
              <c:y val="0.21075337804996599"/>
            </c:manualLayout>
          </c:layout>
        </c:title>
        <c:numFmt formatCode="#,##0" sourceLinked="0"/>
        <c:tickLblPos val="nextTo"/>
        <c:crossAx val="150796928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</c:chart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 b="0"/>
            </a:lvl1pPr>
          </a:lstStyle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49863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 b="0"/>
            </a:lvl1pPr>
          </a:lstStyle>
          <a:p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46863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 b="0"/>
            </a:lvl1pPr>
          </a:lstStyle>
          <a:p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49863" y="6646863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 b="0"/>
            </a:lvl1pPr>
          </a:lstStyle>
          <a:p>
            <a:fld id="{4C633F79-14F9-414C-9DD0-A8D96C63CF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1450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6075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22638"/>
            <a:ext cx="679767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845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1450" y="664845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/>
            </a:lvl1pPr>
          </a:lstStyle>
          <a:p>
            <a:fld id="{A9E09251-9D67-4A2F-8DFE-1A39FEB6F7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31775" indent="-230188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61963" indent="-228600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33413" indent="-169863" algn="l" rtl="0" fontAlgn="base">
      <a:spcBef>
        <a:spcPct val="30000"/>
      </a:spcBef>
      <a:spcAft>
        <a:spcPct val="0"/>
      </a:spcAft>
      <a:buFont typeface="Verdana" pitchFamily="34" charset="0"/>
      <a:buChar char="•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803275" indent="-168275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D8932-E6C7-4E80-818E-226FE8021DA5}" type="slidenum">
              <a:rPr lang="en-US"/>
              <a:pPr/>
              <a:t>2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Hidden Slide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769AD-C335-4B3A-B457-CE3BEEEA26BB}" type="slidenum">
              <a:rPr lang="en-US"/>
              <a:pPr/>
              <a:t>19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 ≥ 3B</a:t>
            </a:r>
          </a:p>
          <a:p>
            <a:r>
              <a:rPr lang="en-US"/>
              <a:t>Z-ordering layout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41F9A-0CDE-4BC5-93EE-DB2D52158B8E}" type="slidenum">
              <a:rPr lang="en-US"/>
              <a:pPr/>
              <a:t>20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Leslie G. Valiant, European Symposium on Algorithms, 2008.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Slides</a:t>
            </a:r>
            <a:r>
              <a:rPr lang="en-US" baseline="0" dirty="0" smtClean="0"/>
              <a:t> thanks to </a:t>
            </a:r>
            <a:r>
              <a:rPr lang="en-US" baseline="0" dirty="0" err="1" smtClean="0"/>
              <a:t>Shimin</a:t>
            </a:r>
            <a:r>
              <a:rPr lang="en-US" baseline="0" dirty="0" smtClean="0"/>
              <a:t> Chen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9251-9D67-4A2F-8DFE-1A39FEB6F75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3EDB0-B208-42D8-939D-CC8A93749660}" type="slidenum">
              <a:rPr lang="en-US"/>
              <a:pPr/>
              <a:t>25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G.E. Blelloch, P.B. Gibbons, Y. Matias, Journal of the ACM, 1999.</a:t>
            </a:r>
          </a:p>
          <a:p>
            <a:r>
              <a:rPr lang="en-US"/>
              <a:t>G.E. Blelloch, P.B. Gibbons, ACM Symposium on Parallelism in Algorithms and Architectures, 2004.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1161B-5E91-42C2-913C-6ECD02B38875}" type="slidenum">
              <a:rPr lang="en-US"/>
              <a:pPr/>
              <a:t>27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U. A. Acar, G. E. Blelloch and R. D. Blumofe, Theory of Computing Systems, 2002.</a:t>
            </a:r>
          </a:p>
          <a:p>
            <a:r>
              <a:rPr lang="en-US"/>
              <a:t>G. E. Blelloch, P. B. Gibbons and H. V. Simhadri, ACM Symposium on Parallelism in Algorithms and Architectures, 2010.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Spend more time on second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81E629-1CC0-4A67-B37E-430D8047349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60A46-36CD-4ECB-90D1-486A487DB5EE}" type="slidenum">
              <a:rPr lang="en-US"/>
              <a:pPr/>
              <a:t>36</a:t>
            </a:fld>
            <a:endParaRPr lang="en-US"/>
          </a:p>
        </p:txBody>
      </p:sp>
      <p:sp>
        <p:nvSpPr>
          <p:cNvPr id="613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3379" name="Notes Placeholder 2"/>
          <p:cNvSpPr>
            <a:spLocks noGrp="1"/>
          </p:cNvSpPr>
          <p:nvPr>
            <p:ph type="body" idx="1"/>
          </p:nvPr>
        </p:nvSpPr>
        <p:spPr>
          <a:xfrm>
            <a:off x="927100" y="3324225"/>
            <a:ext cx="7416800" cy="3148013"/>
          </a:xfr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5251450" y="6646863"/>
            <a:ext cx="4017963" cy="34925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E617E7F-8815-4CAE-BC56-55A1F8BB73C6}" type="slidenum">
              <a:rPr lang="en-US" sz="1200" b="0"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1A31E-7643-4318-8197-81C717C03A4D}" type="slidenum">
              <a:rPr lang="en-US"/>
              <a:pPr/>
              <a:t>37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S. Nath and P. B. Gibbons, The VLDB Journal, 19(1), 2010. Preliminary version in VLDB 2008.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2FAC6-8A25-435E-9635-834637E5D61B}" type="slidenum">
              <a:rPr lang="en-US"/>
              <a:pPr/>
              <a:t>39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S. Chen, Sigmod Conference, 2009.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7CB40-C310-4B42-AA01-F691B478C4F6}" type="slidenum">
              <a:rPr lang="en-US"/>
              <a:pPr/>
              <a:t>40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Implemented in MySQL-InnoDB </a:t>
            </a:r>
          </a:p>
          <a:p>
            <a:r>
              <a:rPr lang="en-US">
                <a:solidFill>
                  <a:srgbClr val="000000"/>
                </a:solidFill>
              </a:rPr>
              <a:t>1 hour TPCC runs</a:t>
            </a:r>
          </a:p>
          <a:p>
            <a:r>
              <a:rPr lang="en-US">
                <a:solidFill>
                  <a:srgbClr val="000000"/>
                </a:solidFill>
              </a:rPr>
              <a:t>Write cache disabled in logging devices:</a:t>
            </a:r>
          </a:p>
          <a:p>
            <a:r>
              <a:rPr lang="en-US">
                <a:solidFill>
                  <a:srgbClr val="000000"/>
                </a:solidFill>
              </a:rPr>
              <a:t>disk: 1 disk</a:t>
            </a:r>
          </a:p>
          <a:p>
            <a:r>
              <a:rPr lang="en-US">
                <a:solidFill>
                  <a:srgbClr val="000000"/>
                </a:solidFill>
              </a:rPr>
              <a:t>ssd: 1 SSD</a:t>
            </a:r>
          </a:p>
          <a:p>
            <a:r>
              <a:rPr lang="en-US">
                <a:solidFill>
                  <a:srgbClr val="000000"/>
                </a:solidFill>
              </a:rPr>
              <a:t>usb: 2 flash drives + archival disk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F1324-7900-4077-BAF1-14D35EA0A204}" type="slidenum">
              <a:rPr lang="en-US"/>
              <a:pPr/>
              <a:t>3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A0293-8632-4A23-A264-C7DB427AC345}" type="slidenum">
              <a:rPr lang="en-US"/>
              <a:pPr/>
              <a:t>44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S. Chen, P. B. Gibbons, S. Nath, Sigmod Conference, 2010.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6E99F-089B-4BA2-AE2A-3AEB8970D91F}" type="slidenum">
              <a:rPr lang="en-US"/>
              <a:pPr/>
              <a:t>45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Analytical bounds on result rate prove advantage of PR-Join over prior approaches.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4D14B-50DE-43FD-8977-BC7EE4A575C4}" type="slidenum">
              <a:rPr lang="en-US"/>
              <a:pPr/>
              <a:t>47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 submission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5EAFF-E643-4137-9E67-1DA5F885C15C}" type="slidenum">
              <a:rPr lang="en-US"/>
              <a:pPr/>
              <a:t>5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32KB L1 Instruction caches not shown</a:t>
            </a:r>
          </a:p>
          <a:p>
            <a:r>
              <a:rPr lang="en-US"/>
              <a:t>Nehalem-EX, up to 2.66 GHz, 45nm</a:t>
            </a:r>
          </a:p>
          <a:p>
            <a:r>
              <a:rPr lang="en-US"/>
              <a:t>4 sockets with one-hop interconnect.  32 cores / 64 hardware threads</a:t>
            </a:r>
          </a:p>
          <a:p>
            <a:r>
              <a:rPr lang="en-US"/>
              <a:t>Up to 256 sockets / server (but then not all one-hop)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D3ED0-98C9-4CF5-91CC-D227E8B9DA91}" type="slidenum">
              <a:rPr lang="en-US"/>
              <a:pPr/>
              <a:t>8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http://www.pittsburgh.intel-research.net/projects/hi-spade/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386C8-C5B7-4F9D-BF9D-9ED4E26DBCC3}" type="slidenum">
              <a:rPr lang="en-US"/>
              <a:pPr/>
              <a:t>12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1) G.E. Blelloch and P.B. Gibbons, ACM Symposium on Parallelism in Algorithms and Architectures (SPAA), 2004.</a:t>
            </a:r>
          </a:p>
          <a:p>
            <a:r>
              <a:rPr lang="en-US"/>
              <a:t>2) S. Chen, P. B. Gibbons, M. Kozuch, V. Liaskovitis, A. Ailamaki, G. E. Blelloch, B. Falsafi, L. Fix, N.</a:t>
            </a:r>
          </a:p>
          <a:p>
            <a:r>
              <a:rPr lang="en-US"/>
              <a:t>Hardavellas, T. C. Mowry and C. Wilkerson, SPAA, 2007.</a:t>
            </a:r>
          </a:p>
          <a:p>
            <a:r>
              <a:rPr lang="en-US"/>
              <a:t>3) G. E. Blelloch, R. A. Chowdhury, P. B. Gibbons, V. Ramachandran, S. Chen and M. Kozuch, ACM-SIAM Symposium on Discrete Algorithms, 2008</a:t>
            </a:r>
          </a:p>
          <a:p>
            <a:r>
              <a:rPr lang="en-US"/>
              <a:t>4) D. Spoonhower, G. E. Blelloch, P. B. Gibbons and R. Harper, SPAA, 2009</a:t>
            </a:r>
          </a:p>
          <a:p>
            <a:r>
              <a:rPr lang="en-US"/>
              <a:t>5) G. E. Blelloch, P. B. Gibbons and H. V. Simhadri, SPAA, 2010</a:t>
            </a:r>
          </a:p>
          <a:p>
            <a:r>
              <a:rPr lang="en-US"/>
              <a:t>6) G. E. Blelloch, J. Fineman, P. B. Gibbons and H. V. Simhadri, submitted</a:t>
            </a:r>
          </a:p>
          <a:p>
            <a:endParaRPr lang="en-US"/>
          </a:p>
          <a:p>
            <a:r>
              <a:rPr lang="en-US"/>
              <a:t>1) G. E. Blelloch, P. B. Gibbons and H. V. Simhadri, SPAA, 2008</a:t>
            </a:r>
          </a:p>
          <a:p>
            <a:r>
              <a:rPr lang="en-US"/>
              <a:t>2) D. Spoonhower, G. E. Blelloch, R. Harper and P. B. Gibbons, ACM International Conference on Functional Programming, 2008, Journal of Functional Programming, 2010</a:t>
            </a:r>
          </a:p>
          <a:p>
            <a:endParaRPr lang="en-US"/>
          </a:p>
          <a:p>
            <a:r>
              <a:rPr lang="en-US"/>
              <a:t>7) G. E. Blelloch, P. B. Gibbons and H. V. Simhadri, SPAA, 2010.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470E7-4812-447A-827A-DC326207A06A}" type="slidenum">
              <a:rPr lang="en-US"/>
              <a:pPr/>
              <a:t>13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1) S. Nath and P. B. Gibbons, The VLDB Journal, 19(1), 2010. Preliminary version in VLDB 2008.</a:t>
            </a:r>
          </a:p>
          <a:p>
            <a:r>
              <a:rPr lang="en-US"/>
              <a:t>2) S. Chen, Sigmod Conference, 2009.</a:t>
            </a:r>
          </a:p>
          <a:p>
            <a:r>
              <a:rPr lang="en-US"/>
              <a:t>3) S. Chen, P. B. Gibbons, S. Nath, Sigmod Conference, 2010.</a:t>
            </a:r>
          </a:p>
          <a:p>
            <a:r>
              <a:rPr lang="en-US"/>
              <a:t>4) M. Athanassoulis, S. Chen, A. Ailamaki, P. B. Gibbons, R. Stoika, submitted</a:t>
            </a:r>
          </a:p>
          <a:p>
            <a:r>
              <a:rPr lang="en-US"/>
              <a:t>5) S. Chen, P. B. Gibbons, S. Nath, to appear in CIDR’11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454E5-56AB-4FDA-89CF-98A3FFCC0F64}" type="slidenum">
              <a:rPr lang="en-US"/>
              <a:pPr/>
              <a:t>15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general abstraction captures the class of platforms we target.  Although the picture shows a symmetric tree, the tree-of-caches abstraction includes asymmetric trees.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99A05-8168-4645-BD02-E2AAA4D45766}" type="slidenum">
              <a:rPr lang="en-US"/>
              <a:pPr/>
              <a:t>17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Jeffrey S. Vitter, ACM Computing Surveys, 2001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A87FB-1F08-4697-90BC-C90FBBFAA109}" type="slidenum">
              <a:rPr lang="en-US"/>
              <a:pPr/>
              <a:t>18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Matteo Frigo, Charles E. Leiserson, Harald Prokop, Sridhar Ramachandran, IEEE FOCS’99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intel_rgb_1700"/>
          <p:cNvPicPr>
            <a:picLocks noChangeAspect="1" noChangeArrowheads="1"/>
          </p:cNvPicPr>
          <p:nvPr/>
        </p:nvPicPr>
        <p:blipFill>
          <a:blip r:embed="rId2" cstate="print"/>
          <a:srcRect l="13802" t="18047" r="13551" b="18378"/>
          <a:stretch>
            <a:fillRect/>
          </a:stretch>
        </p:blipFill>
        <p:spPr bwMode="auto">
          <a:xfrm>
            <a:off x="7396163" y="538163"/>
            <a:ext cx="1298575" cy="860425"/>
          </a:xfrm>
          <a:prstGeom prst="rect">
            <a:avLst/>
          </a:prstGeom>
          <a:noFill/>
        </p:spPr>
      </p:pic>
      <p:sp>
        <p:nvSpPr>
          <p:cNvPr id="411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447800" y="1614488"/>
            <a:ext cx="7239000" cy="1311275"/>
          </a:xfrm>
        </p:spPr>
        <p:txBody>
          <a:bodyPr anchor="b">
            <a:spAutoFit/>
          </a:bodyPr>
          <a:lstStyle>
            <a:lvl1pPr algn="r"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87325"/>
            <a:ext cx="2286000" cy="6281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87325"/>
            <a:ext cx="6705600" cy="6281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1563"/>
            <a:ext cx="4318000" cy="539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071563"/>
            <a:ext cx="4318000" cy="539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white">
          <a:xfrm>
            <a:off x="3175" y="6488113"/>
            <a:ext cx="9140825" cy="369887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fld id="{F3D5CACF-0411-4E5C-B20A-1D96ABED938A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7325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071563"/>
            <a:ext cx="87884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727200" y="5761038"/>
            <a:ext cx="3908425" cy="920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endParaRPr lang="en-US" sz="600" b="0"/>
          </a:p>
        </p:txBody>
      </p:sp>
      <p:pic>
        <p:nvPicPr>
          <p:cNvPr id="1043" name="Picture 19" descr="intel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8478838" y="6513513"/>
            <a:ext cx="506412" cy="363537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100012" y="6537276"/>
            <a:ext cx="2847903" cy="2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en-US" sz="1200" b="0" dirty="0" smtClean="0">
                <a:solidFill>
                  <a:schemeClr val="bg1"/>
                </a:solidFill>
              </a:rPr>
              <a:t>Hi-Spade  © Phillip B. Gibbons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algn="l" rtl="0" fontAlgn="base">
        <a:spcBef>
          <a:spcPct val="6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246063" indent="-244475" algn="l" rtl="0" fontAlgn="base">
        <a:spcBef>
          <a:spcPct val="40000"/>
        </a:spcBef>
        <a:spcAft>
          <a:spcPct val="0"/>
        </a:spcAft>
        <a:buSzPct val="125000"/>
        <a:buFont typeface="Times" pitchFamily="18" charset="0"/>
        <a:buChar char="•"/>
        <a:defRPr sz="2400" b="1">
          <a:solidFill>
            <a:schemeClr val="tx1"/>
          </a:solidFill>
          <a:latin typeface="+mn-lt"/>
        </a:defRPr>
      </a:lvl2pPr>
      <a:lvl3pPr marL="571500" indent="-3238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folHlink"/>
          </a:solidFill>
          <a:latin typeface="+mn-lt"/>
        </a:defRPr>
      </a:lvl3pPr>
      <a:lvl4pPr marL="725488" indent="-1524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4pPr>
      <a:lvl5pPr marL="11366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5pPr>
      <a:lvl6pPr marL="15938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6pPr>
      <a:lvl7pPr marL="20510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7pPr>
      <a:lvl8pPr marL="25082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8pPr>
      <a:lvl9pPr marL="29654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oleObject" Target="../embeddings/Microsoft_Office_Excel_97-2003_Worksheet2.xls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" y="1690807"/>
            <a:ext cx="8878888" cy="1661993"/>
          </a:xfrm>
        </p:spPr>
        <p:txBody>
          <a:bodyPr/>
          <a:lstStyle/>
          <a:p>
            <a:r>
              <a:rPr lang="en-US" sz="3600" dirty="0" smtClean="0"/>
              <a:t>Trumping the </a:t>
            </a:r>
            <a:r>
              <a:rPr lang="en-US" sz="3600" dirty="0" err="1" smtClean="0"/>
              <a:t>Multicore</a:t>
            </a:r>
            <a:r>
              <a:rPr lang="en-US" sz="3600" dirty="0" smtClean="0"/>
              <a:t> Memory </a:t>
            </a:r>
            <a:r>
              <a:rPr lang="en-US" sz="3600" dirty="0"/>
              <a:t>Hierarchy with Hi-Spade</a:t>
            </a:r>
            <a:br>
              <a:rPr lang="en-US" sz="3600" dirty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4395788" y="4040188"/>
            <a:ext cx="4422775" cy="16764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800" dirty="0"/>
              <a:t>Phillip B. Gibbons</a:t>
            </a:r>
          </a:p>
          <a:p>
            <a:pPr algn="r"/>
            <a:r>
              <a:rPr lang="en-US" sz="2800" dirty="0"/>
              <a:t>Intel Labs Pittsburgh</a:t>
            </a:r>
          </a:p>
          <a:p>
            <a:pPr algn="r"/>
            <a:endParaRPr lang="en-US" dirty="0"/>
          </a:p>
          <a:p>
            <a:pPr algn="r"/>
            <a:r>
              <a:rPr lang="en-US" b="0" dirty="0" smtClean="0"/>
              <a:t>September 22, 2011</a:t>
            </a:r>
            <a:endParaRPr lang="en-US" b="0" dirty="0"/>
          </a:p>
        </p:txBody>
      </p:sp>
      <p:pic>
        <p:nvPicPr>
          <p:cNvPr id="610311" name="Picture 7" descr="hispade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88" y="3978275"/>
            <a:ext cx="1971675" cy="2181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Hi-Spade Research Scope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2290763"/>
            <a:ext cx="8788400" cy="2697162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Agenda: </a:t>
            </a:r>
            <a:r>
              <a:rPr lang="en-US" b="0">
                <a:solidFill>
                  <a:srgbClr val="990099"/>
                </a:solidFill>
              </a:rPr>
              <a:t>Create abstractions, tools &amp; techniques that</a:t>
            </a:r>
            <a:r>
              <a:rPr lang="en-US"/>
              <a:t> </a:t>
            </a:r>
          </a:p>
          <a:p>
            <a:r>
              <a:rPr lang="en-US" b="0">
                <a:solidFill>
                  <a:srgbClr val="990099"/>
                </a:solidFill>
              </a:rPr>
              <a:t> Assist programmers &amp; algorithm designers in</a:t>
            </a:r>
            <a:br>
              <a:rPr lang="en-US" b="0">
                <a:solidFill>
                  <a:srgbClr val="990099"/>
                </a:solidFill>
              </a:rPr>
            </a:br>
            <a:r>
              <a:rPr lang="en-US" b="0">
                <a:solidFill>
                  <a:srgbClr val="990099"/>
                </a:solidFill>
              </a:rPr>
              <a:t>   achieving effective use of emerging hierarchies</a:t>
            </a:r>
          </a:p>
          <a:p>
            <a:r>
              <a:rPr lang="en-US" b="0">
                <a:solidFill>
                  <a:srgbClr val="990099"/>
                </a:solidFill>
              </a:rPr>
              <a:t> Lead to systems that better leverage the new </a:t>
            </a:r>
            <a:br>
              <a:rPr lang="en-US" b="0">
                <a:solidFill>
                  <a:srgbClr val="990099"/>
                </a:solidFill>
              </a:rPr>
            </a:br>
            <a:r>
              <a:rPr lang="en-US" b="0">
                <a:solidFill>
                  <a:srgbClr val="990099"/>
                </a:solidFill>
              </a:rPr>
              <a:t>   capabilities these hierarchies provide</a:t>
            </a:r>
          </a:p>
          <a:p>
            <a:endParaRPr lang="en-US"/>
          </a:p>
          <a:p>
            <a:endParaRPr lang="en-US"/>
          </a:p>
        </p:txBody>
      </p:sp>
      <p:grpSp>
        <p:nvGrpSpPr>
          <p:cNvPr id="646148" name="Group 4"/>
          <p:cNvGrpSpPr>
            <a:grpSpLocks/>
          </p:cNvGrpSpPr>
          <p:nvPr/>
        </p:nvGrpSpPr>
        <p:grpSpPr bwMode="auto">
          <a:xfrm>
            <a:off x="198438" y="993775"/>
            <a:ext cx="8704262" cy="781050"/>
            <a:chOff x="179" y="1348"/>
            <a:chExt cx="5483" cy="492"/>
          </a:xfrm>
        </p:grpSpPr>
        <p:sp>
          <p:nvSpPr>
            <p:cNvPr id="646149" name="Rectangle 5"/>
            <p:cNvSpPr>
              <a:spLocks noChangeArrowheads="1"/>
            </p:cNvSpPr>
            <p:nvPr/>
          </p:nvSpPr>
          <p:spPr bwMode="auto">
            <a:xfrm>
              <a:off x="179" y="1354"/>
              <a:ext cx="5483" cy="486"/>
            </a:xfrm>
            <a:prstGeom prst="rect">
              <a:avLst/>
            </a:prstGeom>
            <a:solidFill>
              <a:srgbClr val="CCEC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150" name="Rectangle 6"/>
            <p:cNvSpPr>
              <a:spLocks noChangeArrowheads="1"/>
            </p:cNvSpPr>
            <p:nvPr/>
          </p:nvSpPr>
          <p:spPr bwMode="auto">
            <a:xfrm>
              <a:off x="231" y="1348"/>
              <a:ext cx="541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eaLnBrk="1" hangingPunct="1">
                <a:spcBef>
                  <a:spcPct val="60000"/>
                </a:spcBef>
              </a:pPr>
              <a:r>
                <a:rPr lang="en-US"/>
                <a:t>A hierarchy-savvy approach to algorithm design &amp; systems for emerging parallel hierarchies</a:t>
              </a:r>
            </a:p>
          </p:txBody>
        </p:sp>
      </p:grpSp>
      <p:sp>
        <p:nvSpPr>
          <p:cNvPr id="646151" name="Text Box 7"/>
          <p:cNvSpPr txBox="1">
            <a:spLocks noChangeArrowheads="1"/>
          </p:cNvSpPr>
          <p:nvPr/>
        </p:nvSpPr>
        <p:spPr bwMode="auto">
          <a:xfrm>
            <a:off x="1731963" y="5110163"/>
            <a:ext cx="5754687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Theory / Systems /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1: Irregular Algorithms</a:t>
            </a:r>
            <a:endParaRPr lang="en-US" dirty="0"/>
          </a:p>
        </p:txBody>
      </p:sp>
      <p:sp>
        <p:nvSpPr>
          <p:cNvPr id="72397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112712" y="1078816"/>
            <a:ext cx="9031287" cy="2319477"/>
          </a:xfrm>
          <a:solidFill>
            <a:schemeClr val="accent1">
              <a:alpha val="0"/>
            </a:schemeClr>
          </a:solidFill>
          <a:ln/>
        </p:spPr>
        <p:txBody>
          <a:bodyPr/>
          <a:lstStyle/>
          <a:p>
            <a:pPr marL="514350" indent="-514350" defTabSz="3030538"/>
            <a:r>
              <a:rPr lang="en-US" sz="2000" b="0" dirty="0">
                <a:solidFill>
                  <a:srgbClr val="FF6600"/>
                </a:solidFill>
              </a:rPr>
              <a:t>Sequences and strings:</a:t>
            </a:r>
            <a:r>
              <a:rPr lang="en-US" sz="2000" b="0" dirty="0"/>
              <a:t>  </a:t>
            </a:r>
            <a:r>
              <a:rPr lang="en-US" sz="2000" b="0" dirty="0" smtClean="0"/>
              <a:t>Sorting</a:t>
            </a:r>
            <a:r>
              <a:rPr lang="en-US" sz="2000" b="0" dirty="0"/>
              <a:t>, </a:t>
            </a:r>
            <a:r>
              <a:rPr lang="en-US" sz="2000" b="0" dirty="0" smtClean="0"/>
              <a:t>Suffix </a:t>
            </a:r>
            <a:r>
              <a:rPr lang="en-US" sz="2000" b="0" dirty="0"/>
              <a:t>arrays, </a:t>
            </a:r>
            <a:r>
              <a:rPr lang="en-US" sz="2000" b="0" dirty="0" smtClean="0"/>
              <a:t>Seq</a:t>
            </a:r>
            <a:r>
              <a:rPr lang="en-US" sz="2000" b="0" dirty="0"/>
              <a:t>. alignment </a:t>
            </a:r>
          </a:p>
          <a:p>
            <a:pPr marL="514350" indent="-514350" defTabSz="3030538"/>
            <a:r>
              <a:rPr lang="en-US" sz="2000" b="0" dirty="0">
                <a:solidFill>
                  <a:srgbClr val="FF6600"/>
                </a:solidFill>
              </a:rPr>
              <a:t>Graph algorithms: </a:t>
            </a:r>
            <a:r>
              <a:rPr lang="en-US" sz="2000" b="0" dirty="0"/>
              <a:t>Min spanning tree, BFS, coloring, separators</a:t>
            </a:r>
          </a:p>
          <a:p>
            <a:pPr marL="514350" indent="-514350" defTabSz="3030538"/>
            <a:r>
              <a:rPr lang="en-US" sz="2000" b="0" dirty="0">
                <a:solidFill>
                  <a:srgbClr val="FF6600"/>
                </a:solidFill>
              </a:rPr>
              <a:t>Machine learning:</a:t>
            </a:r>
            <a:r>
              <a:rPr lang="en-US" sz="2000" b="0" dirty="0"/>
              <a:t> Sparse SVM, K-means, Gibbs sampling, LASSO</a:t>
            </a:r>
          </a:p>
          <a:p>
            <a:pPr marL="514350" indent="-514350" defTabSz="3030538"/>
            <a:r>
              <a:rPr lang="en-US" sz="2000" b="0" dirty="0">
                <a:solidFill>
                  <a:srgbClr val="FF6600"/>
                </a:solidFill>
              </a:rPr>
              <a:t>Graphics: </a:t>
            </a:r>
            <a:r>
              <a:rPr lang="en-US" sz="2000" b="0" dirty="0" smtClean="0"/>
              <a:t>Ray </a:t>
            </a:r>
            <a:r>
              <a:rPr lang="en-US" sz="2000" b="0" dirty="0"/>
              <a:t>t</a:t>
            </a:r>
            <a:r>
              <a:rPr lang="en-US" sz="2000" b="0" dirty="0" smtClean="0"/>
              <a:t>racing</a:t>
            </a:r>
            <a:r>
              <a:rPr lang="en-US" sz="2000" b="0" dirty="0"/>
              <a:t>, </a:t>
            </a:r>
            <a:r>
              <a:rPr lang="en-US" sz="2000" b="0" dirty="0" err="1" smtClean="0"/>
              <a:t>Micropoly</a:t>
            </a:r>
            <a:r>
              <a:rPr lang="en-US" sz="2000" b="0" dirty="0" smtClean="0"/>
              <a:t> rendering</a:t>
            </a:r>
            <a:endParaRPr lang="en-US" sz="2000" b="0" dirty="0"/>
          </a:p>
          <a:p>
            <a:pPr marL="514350" indent="-514350" defTabSz="3030538"/>
            <a:r>
              <a:rPr lang="en-US" sz="2000" b="0" dirty="0">
                <a:solidFill>
                  <a:srgbClr val="FF6600"/>
                </a:solidFill>
              </a:rPr>
              <a:t>Geometry: </a:t>
            </a:r>
            <a:r>
              <a:rPr lang="en-US" sz="2000" b="0" dirty="0" smtClean="0"/>
              <a:t>Delaunay triangulation, Nearest </a:t>
            </a:r>
            <a:r>
              <a:rPr lang="en-US" sz="2000" b="0" dirty="0"/>
              <a:t>n</a:t>
            </a:r>
            <a:r>
              <a:rPr lang="en-US" sz="2000" b="0" dirty="0" smtClean="0"/>
              <a:t>eighbors</a:t>
            </a:r>
            <a:r>
              <a:rPr lang="en-US" sz="2000" b="0" dirty="0"/>
              <a:t>, </a:t>
            </a:r>
            <a:r>
              <a:rPr lang="en-US" sz="2000" b="0" dirty="0" smtClean="0"/>
              <a:t>N-body</a:t>
            </a:r>
            <a:endParaRPr lang="en-US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586224" y="3766782"/>
            <a:ext cx="810029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Compared to well-studied regular algorithms:</a:t>
            </a:r>
          </a:p>
          <a:p>
            <a:pPr algn="l"/>
            <a:endParaRPr lang="en-US" sz="1000" dirty="0" smtClean="0"/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9900CC"/>
                </a:solidFill>
              </a:rPr>
              <a:t> Harder to find effective parallelism</a:t>
            </a:r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9900CC"/>
                </a:solidFill>
              </a:rPr>
              <a:t> Harder to exploit memory hierarchy</a:t>
            </a:r>
            <a:endParaRPr lang="en-US" b="0" dirty="0">
              <a:solidFill>
                <a:srgbClr val="9900CC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757894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Focus 2: Database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Systems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Title 1"/>
          <p:cNvSpPr>
            <a:spLocks noGrp="1"/>
          </p:cNvSpPr>
          <p:nvPr>
            <p:ph type="title" idx="4294967295"/>
          </p:nvPr>
        </p:nvSpPr>
        <p:spPr>
          <a:xfrm>
            <a:off x="0" y="267093"/>
            <a:ext cx="8237537" cy="889000"/>
          </a:xfrm>
        </p:spPr>
        <p:txBody>
          <a:bodyPr/>
          <a:lstStyle/>
          <a:p>
            <a:r>
              <a:rPr lang="en-US" dirty="0" smtClean="0"/>
              <a:t>Hi-Spade: Summary of Results</a:t>
            </a:r>
            <a:endParaRPr lang="en-US" sz="2000" dirty="0"/>
          </a:p>
        </p:txBody>
      </p:sp>
      <p:sp>
        <p:nvSpPr>
          <p:cNvPr id="72192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9404" y="1217572"/>
            <a:ext cx="9220128" cy="5265115"/>
          </a:xfrm>
        </p:spPr>
        <p:txBody>
          <a:bodyPr/>
          <a:lstStyle/>
          <a:p>
            <a:pPr marL="225425" indent="-225425">
              <a:buNone/>
            </a:pPr>
            <a:r>
              <a:rPr lang="en-US" dirty="0" smtClean="0">
                <a:solidFill>
                  <a:schemeClr val="hlink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Smart </a:t>
            </a:r>
            <a:r>
              <a:rPr lang="en-US" dirty="0">
                <a:solidFill>
                  <a:srgbClr val="FF0000"/>
                </a:solidFill>
              </a:rPr>
              <a:t>thread schedulers can enable simple,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hierarchy-savvy abstractions</a:t>
            </a:r>
          </a:p>
          <a:p>
            <a:pPr marL="628650" lvl="1" indent="-287338"/>
            <a:r>
              <a:rPr lang="en-US" sz="2000" dirty="0">
                <a:solidFill>
                  <a:srgbClr val="0066AC"/>
                </a:solidFill>
              </a:rPr>
              <a:t>PDF scheduler for shared caches </a:t>
            </a:r>
            <a:r>
              <a:rPr lang="en-US" sz="1800" dirty="0">
                <a:solidFill>
                  <a:srgbClr val="0066AC"/>
                </a:solidFill>
              </a:rPr>
              <a:t>[SPAA’04]</a:t>
            </a:r>
          </a:p>
          <a:p>
            <a:pPr marL="628650" lvl="1" indent="-287338"/>
            <a:r>
              <a:rPr lang="en-US" sz="2000" dirty="0"/>
              <a:t>Scheduling for constructive sharing </a:t>
            </a:r>
            <a:r>
              <a:rPr lang="en-US" sz="1800" dirty="0"/>
              <a:t>[SPAA’07]</a:t>
            </a:r>
            <a:endParaRPr lang="en-US" sz="1800" dirty="0">
              <a:solidFill>
                <a:srgbClr val="0066AC"/>
              </a:solidFill>
            </a:endParaRPr>
          </a:p>
          <a:p>
            <a:pPr marL="628650" lvl="1" indent="-287338"/>
            <a:r>
              <a:rPr lang="en-US" sz="2000" dirty="0">
                <a:solidFill>
                  <a:srgbClr val="0066AC"/>
                </a:solidFill>
              </a:rPr>
              <a:t>Controlled-PDF scheduler </a:t>
            </a:r>
            <a:r>
              <a:rPr lang="en-US" sz="1800" dirty="0">
                <a:solidFill>
                  <a:srgbClr val="0066AC"/>
                </a:solidFill>
              </a:rPr>
              <a:t>[SODA’08]</a:t>
            </a:r>
            <a:endParaRPr lang="en-US" sz="2000" dirty="0">
              <a:solidFill>
                <a:srgbClr val="0066AC"/>
              </a:solidFill>
            </a:endParaRPr>
          </a:p>
          <a:p>
            <a:pPr marL="628650" lvl="1" indent="-287338"/>
            <a:r>
              <a:rPr lang="en-US" sz="2000" dirty="0">
                <a:solidFill>
                  <a:srgbClr val="0066AC"/>
                </a:solidFill>
              </a:rPr>
              <a:t>Work stealing overheads beyond fork-join </a:t>
            </a:r>
            <a:r>
              <a:rPr lang="en-US" sz="1800" dirty="0">
                <a:solidFill>
                  <a:srgbClr val="0066AC"/>
                </a:solidFill>
              </a:rPr>
              <a:t>[SPAA’09]</a:t>
            </a:r>
            <a:endParaRPr lang="en-US" sz="2000" dirty="0">
              <a:solidFill>
                <a:srgbClr val="0066AC"/>
              </a:solidFill>
            </a:endParaRPr>
          </a:p>
          <a:p>
            <a:pPr marL="628650" lvl="1" indent="-287338"/>
            <a:r>
              <a:rPr lang="en-US" sz="2000" dirty="0">
                <a:solidFill>
                  <a:srgbClr val="0066AC"/>
                </a:solidFill>
              </a:rPr>
              <a:t>Hierarchy-savvy parallel algorithms </a:t>
            </a:r>
            <a:r>
              <a:rPr lang="en-US" sz="1800" dirty="0">
                <a:solidFill>
                  <a:srgbClr val="0066AC"/>
                </a:solidFill>
              </a:rPr>
              <a:t>[SPAA’10]</a:t>
            </a:r>
          </a:p>
          <a:p>
            <a:pPr marL="628650" lvl="1" indent="-287338"/>
            <a:r>
              <a:rPr lang="en-US" sz="2000" dirty="0">
                <a:solidFill>
                  <a:srgbClr val="0066AC"/>
                </a:solidFill>
              </a:rPr>
              <a:t>Parallel </a:t>
            </a:r>
            <a:r>
              <a:rPr lang="en-US" sz="2000" dirty="0" smtClean="0">
                <a:solidFill>
                  <a:srgbClr val="0066AC"/>
                </a:solidFill>
              </a:rPr>
              <a:t>cache-oblivious model </a:t>
            </a:r>
            <a:r>
              <a:rPr lang="en-US" sz="2000" dirty="0">
                <a:solidFill>
                  <a:srgbClr val="0066AC"/>
                </a:solidFill>
              </a:rPr>
              <a:t>&amp; scheduler </a:t>
            </a:r>
            <a:r>
              <a:rPr lang="en-US" sz="1800" dirty="0" smtClean="0">
                <a:solidFill>
                  <a:srgbClr val="0066AC"/>
                </a:solidFill>
              </a:rPr>
              <a:t>[SPAA’11]</a:t>
            </a:r>
            <a:endParaRPr lang="en-US" sz="1800" dirty="0">
              <a:solidFill>
                <a:srgbClr val="0066AC"/>
              </a:solidFill>
            </a:endParaRPr>
          </a:p>
          <a:p>
            <a:pPr marL="225425" indent="-225425">
              <a:buNone/>
            </a:pPr>
            <a:r>
              <a:rPr lang="en-US" dirty="0" smtClean="0">
                <a:solidFill>
                  <a:schemeClr val="hlink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Tools, Hooks, Determinism simplifies </a:t>
            </a:r>
            <a:r>
              <a:rPr lang="en-US" dirty="0">
                <a:solidFill>
                  <a:srgbClr val="FF0000"/>
                </a:solidFill>
              </a:rPr>
              <a:t>programming</a:t>
            </a:r>
          </a:p>
          <a:p>
            <a:pPr marL="628650" lvl="1" indent="-287338"/>
            <a:r>
              <a:rPr lang="en-US" sz="2000" dirty="0"/>
              <a:t>Memory-block transactions </a:t>
            </a:r>
            <a:r>
              <a:rPr lang="en-US" sz="1800" dirty="0"/>
              <a:t>[SPAA’08]</a:t>
            </a:r>
            <a:endParaRPr lang="en-US" sz="2000" dirty="0"/>
          </a:p>
          <a:p>
            <a:pPr marL="628650" lvl="1" indent="-287338"/>
            <a:r>
              <a:rPr lang="en-US" sz="2000" dirty="0">
                <a:solidFill>
                  <a:srgbClr val="0066AC"/>
                </a:solidFill>
              </a:rPr>
              <a:t>Semantic space profiling </a:t>
            </a:r>
            <a:r>
              <a:rPr lang="en-US" sz="2000" dirty="0" smtClean="0">
                <a:solidFill>
                  <a:srgbClr val="0066AC"/>
                </a:solidFill>
              </a:rPr>
              <a:t>/visualization </a:t>
            </a:r>
            <a:r>
              <a:rPr lang="en-US" sz="2000" dirty="0">
                <a:solidFill>
                  <a:srgbClr val="0066AC"/>
                </a:solidFill>
              </a:rPr>
              <a:t>[ICFP’08, JFP2010</a:t>
            </a:r>
            <a:r>
              <a:rPr lang="en-US" sz="2000" dirty="0" smtClean="0">
                <a:solidFill>
                  <a:srgbClr val="0066AC"/>
                </a:solidFill>
              </a:rPr>
              <a:t>]</a:t>
            </a:r>
          </a:p>
          <a:p>
            <a:pPr marL="628650" lvl="1" indent="-287338"/>
            <a:r>
              <a:rPr lang="en-US" sz="2000" dirty="0" smtClean="0">
                <a:solidFill>
                  <a:srgbClr val="0066AC"/>
                </a:solidFill>
              </a:rPr>
              <a:t>Efficient internal determinism [submitted]</a:t>
            </a:r>
            <a:endParaRPr lang="en-US" sz="2000" dirty="0">
              <a:solidFill>
                <a:srgbClr val="0066AC"/>
              </a:solidFill>
            </a:endParaRPr>
          </a:p>
        </p:txBody>
      </p:sp>
      <p:pic>
        <p:nvPicPr>
          <p:cNvPr id="721925" name="Picture 5" descr="hispade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913" y="85725"/>
            <a:ext cx="1249362" cy="1382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7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28588" y="1446303"/>
            <a:ext cx="9015412" cy="4346575"/>
          </a:xfrm>
        </p:spPr>
        <p:txBody>
          <a:bodyPr/>
          <a:lstStyle/>
          <a:p>
            <a:pPr marL="225425" indent="-225425">
              <a:buNone/>
            </a:pPr>
            <a:r>
              <a:rPr lang="en-US" dirty="0" smtClean="0">
                <a:solidFill>
                  <a:schemeClr val="hlink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Flash-savvy </a:t>
            </a:r>
            <a:r>
              <a:rPr lang="en-US" dirty="0">
                <a:solidFill>
                  <a:srgbClr val="FF0000"/>
                </a:solidFill>
              </a:rPr>
              <a:t>(database) systems maximize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benefits of Flash devices</a:t>
            </a:r>
          </a:p>
          <a:p>
            <a:pPr marL="628650" lvl="1" indent="-287338"/>
            <a:r>
              <a:rPr lang="en-US" sz="2000" dirty="0">
                <a:solidFill>
                  <a:srgbClr val="0066AC"/>
                </a:solidFill>
              </a:rPr>
              <a:t>Flash-savvy algorithms </a:t>
            </a:r>
            <a:r>
              <a:rPr lang="en-US" sz="1800" dirty="0">
                <a:solidFill>
                  <a:srgbClr val="0066AC"/>
                </a:solidFill>
              </a:rPr>
              <a:t>[VLDB’08, PVLDB 2010]</a:t>
            </a:r>
            <a:endParaRPr lang="en-US" sz="2000" dirty="0">
              <a:solidFill>
                <a:srgbClr val="0066AC"/>
              </a:solidFill>
            </a:endParaRPr>
          </a:p>
          <a:p>
            <a:pPr marL="628650" lvl="1" indent="-287338"/>
            <a:r>
              <a:rPr lang="en-US" sz="2000" dirty="0">
                <a:solidFill>
                  <a:srgbClr val="0066AC"/>
                </a:solidFill>
              </a:rPr>
              <a:t>Flash-based OLTP transactional logging </a:t>
            </a:r>
            <a:r>
              <a:rPr lang="en-US" sz="1800" dirty="0">
                <a:solidFill>
                  <a:srgbClr val="0066AC"/>
                </a:solidFill>
              </a:rPr>
              <a:t>[SIGMOD’09]</a:t>
            </a:r>
            <a:endParaRPr lang="en-US" sz="2000" dirty="0">
              <a:solidFill>
                <a:srgbClr val="0066AC"/>
              </a:solidFill>
            </a:endParaRPr>
          </a:p>
          <a:p>
            <a:pPr marL="628650" lvl="1" indent="-287338"/>
            <a:r>
              <a:rPr lang="en-US" sz="2000" dirty="0">
                <a:solidFill>
                  <a:srgbClr val="0066AC"/>
                </a:solidFill>
              </a:rPr>
              <a:t>Non-blocking joins for Data Warehouses </a:t>
            </a:r>
            <a:r>
              <a:rPr lang="en-US" sz="1800" dirty="0">
                <a:solidFill>
                  <a:srgbClr val="0066AC"/>
                </a:solidFill>
              </a:rPr>
              <a:t>[SIGMOD’10]</a:t>
            </a:r>
            <a:endParaRPr lang="en-US" sz="2000" dirty="0">
              <a:solidFill>
                <a:srgbClr val="0066AC"/>
              </a:solidFill>
            </a:endParaRPr>
          </a:p>
          <a:p>
            <a:pPr marL="628650" lvl="1" indent="-287338"/>
            <a:r>
              <a:rPr lang="en-US" sz="2000" dirty="0" smtClean="0">
                <a:solidFill>
                  <a:srgbClr val="0066AC"/>
                </a:solidFill>
              </a:rPr>
              <a:t>Efficient online </a:t>
            </a:r>
            <a:r>
              <a:rPr lang="en-US" sz="2000" dirty="0">
                <a:solidFill>
                  <a:srgbClr val="0066AC"/>
                </a:solidFill>
              </a:rPr>
              <a:t>updates for Data Warehouses </a:t>
            </a:r>
            <a:r>
              <a:rPr lang="en-US" sz="1800" dirty="0" smtClean="0">
                <a:solidFill>
                  <a:srgbClr val="0066AC"/>
                </a:solidFill>
              </a:rPr>
              <a:t>[SIGMOD’11]</a:t>
            </a:r>
            <a:endParaRPr lang="en-US" sz="1800" dirty="0">
              <a:solidFill>
                <a:srgbClr val="0066AC"/>
              </a:solidFill>
            </a:endParaRPr>
          </a:p>
          <a:p>
            <a:pPr marL="628650" lvl="1" indent="-287338"/>
            <a:endParaRPr lang="en-US" sz="1800" dirty="0">
              <a:solidFill>
                <a:srgbClr val="0066AC"/>
              </a:solidFill>
            </a:endParaRPr>
          </a:p>
          <a:p>
            <a:pPr marL="225425" indent="-225425">
              <a:buNone/>
            </a:pPr>
            <a:r>
              <a:rPr lang="en-US" dirty="0" smtClean="0">
                <a:solidFill>
                  <a:schemeClr val="hlink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Phase </a:t>
            </a:r>
            <a:r>
              <a:rPr lang="en-US" dirty="0">
                <a:solidFill>
                  <a:srgbClr val="FF0000"/>
                </a:solidFill>
              </a:rPr>
              <a:t>Change Memory-savvy (database) systems maximize benefits of PCM </a:t>
            </a:r>
            <a:endParaRPr lang="en-US" sz="2000" dirty="0">
              <a:solidFill>
                <a:srgbClr val="FF0000"/>
              </a:solidFill>
            </a:endParaRPr>
          </a:p>
          <a:p>
            <a:pPr marL="628650" lvl="1" indent="-287338"/>
            <a:r>
              <a:rPr lang="en-US" sz="2000" dirty="0">
                <a:solidFill>
                  <a:srgbClr val="0066AC"/>
                </a:solidFill>
              </a:rPr>
              <a:t>PCM-savvy database algorithms </a:t>
            </a:r>
            <a:r>
              <a:rPr lang="en-US" sz="1800" dirty="0">
                <a:solidFill>
                  <a:srgbClr val="0066AC"/>
                </a:solidFill>
              </a:rPr>
              <a:t>[CIDR’11]</a:t>
            </a:r>
          </a:p>
        </p:txBody>
      </p:sp>
      <p:pic>
        <p:nvPicPr>
          <p:cNvPr id="722949" name="Picture 5" descr="hispade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913" y="85725"/>
            <a:ext cx="1249362" cy="138271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267093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Hi-Spade: Summary of Results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Hi-Spade: </a:t>
            </a:r>
            <a:r>
              <a:rPr lang="en-US" dirty="0" smtClean="0"/>
              <a:t>Outline / Key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071563"/>
            <a:ext cx="8788400" cy="53975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800" dirty="0"/>
              <a:t> Hierarchies are important but challenging</a:t>
            </a:r>
            <a:endParaRPr lang="en-US" sz="800" dirty="0"/>
          </a:p>
          <a:p>
            <a:pPr>
              <a:spcBef>
                <a:spcPct val="100000"/>
              </a:spcBef>
            </a:pPr>
            <a:r>
              <a:rPr lang="en-US" sz="2800" dirty="0"/>
              <a:t> Hi-Spade vision: Hierarchy-savvy    </a:t>
            </a:r>
            <a:br>
              <a:rPr lang="en-US" sz="2800" dirty="0"/>
            </a:br>
            <a:r>
              <a:rPr lang="en-US" sz="2800" dirty="0"/>
              <a:t>   algorithms &amp; systems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Smart thread schedulers enable simple,    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   hierarchy-savvy abstractions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Flash-savvy (database) systems </a:t>
            </a:r>
            <a:br>
              <a:rPr lang="en-US" sz="2800" dirty="0"/>
            </a:br>
            <a:r>
              <a:rPr lang="en-US" sz="2800" dirty="0"/>
              <a:t>   maximize benefits of Flash devices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</a:t>
            </a:r>
            <a:r>
              <a:rPr lang="en-US" sz="2800" dirty="0" smtClean="0"/>
              <a:t>Ongoing work w/ many open problems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427" name="Rectangle 211"/>
          <p:cNvSpPr>
            <a:spLocks noChangeArrowheads="1"/>
          </p:cNvSpPr>
          <p:nvPr/>
        </p:nvSpPr>
        <p:spPr bwMode="auto">
          <a:xfrm>
            <a:off x="0" y="3541713"/>
            <a:ext cx="9144000" cy="2960687"/>
          </a:xfrm>
          <a:prstGeom prst="rect">
            <a:avLst/>
          </a:prstGeom>
          <a:solidFill>
            <a:schemeClr val="accent1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Hierarchy: Target Platform</a:t>
            </a:r>
          </a:p>
        </p:txBody>
      </p:sp>
      <p:sp>
        <p:nvSpPr>
          <p:cNvPr id="649221" name="Text Box 5"/>
          <p:cNvSpPr txBox="1">
            <a:spLocks noChangeArrowheads="1"/>
          </p:cNvSpPr>
          <p:nvPr/>
        </p:nvSpPr>
        <p:spPr bwMode="auto">
          <a:xfrm>
            <a:off x="514350" y="5727700"/>
            <a:ext cx="3825875" cy="211138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22" name="Text Box 6"/>
          <p:cNvSpPr txBox="1">
            <a:spLocks noChangeArrowheads="1"/>
          </p:cNvSpPr>
          <p:nvPr/>
        </p:nvSpPr>
        <p:spPr bwMode="auto">
          <a:xfrm>
            <a:off x="4298950" y="5586413"/>
            <a:ext cx="423863" cy="366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649223" name="Text Box 7"/>
          <p:cNvSpPr txBox="1">
            <a:spLocks noChangeArrowheads="1"/>
          </p:cNvSpPr>
          <p:nvPr/>
        </p:nvSpPr>
        <p:spPr bwMode="auto">
          <a:xfrm>
            <a:off x="4716463" y="5708650"/>
            <a:ext cx="3825875" cy="211138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24" name="Text Box 8"/>
          <p:cNvSpPr txBox="1">
            <a:spLocks noChangeArrowheads="1"/>
          </p:cNvSpPr>
          <p:nvPr/>
        </p:nvSpPr>
        <p:spPr bwMode="auto">
          <a:xfrm>
            <a:off x="536575" y="6127750"/>
            <a:ext cx="7962900" cy="211138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25" name="Line 9"/>
          <p:cNvSpPr>
            <a:spLocks noChangeShapeType="1"/>
          </p:cNvSpPr>
          <p:nvPr/>
        </p:nvSpPr>
        <p:spPr bwMode="auto">
          <a:xfrm>
            <a:off x="2420938" y="5945188"/>
            <a:ext cx="0" cy="1762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26" name="Text Box 10"/>
          <p:cNvSpPr txBox="1">
            <a:spLocks noChangeArrowheads="1"/>
          </p:cNvSpPr>
          <p:nvPr/>
        </p:nvSpPr>
        <p:spPr bwMode="auto">
          <a:xfrm>
            <a:off x="488950" y="5314950"/>
            <a:ext cx="1768475" cy="211138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27" name="Text Box 11"/>
          <p:cNvSpPr txBox="1">
            <a:spLocks noChangeArrowheads="1"/>
          </p:cNvSpPr>
          <p:nvPr/>
        </p:nvSpPr>
        <p:spPr bwMode="auto">
          <a:xfrm>
            <a:off x="2219325" y="5165725"/>
            <a:ext cx="423863" cy="3667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649228" name="Text Box 12"/>
          <p:cNvSpPr txBox="1">
            <a:spLocks noChangeArrowheads="1"/>
          </p:cNvSpPr>
          <p:nvPr/>
        </p:nvSpPr>
        <p:spPr bwMode="auto">
          <a:xfrm>
            <a:off x="2601913" y="5308600"/>
            <a:ext cx="1768475" cy="211138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30" name="Text Box 14"/>
          <p:cNvSpPr txBox="1">
            <a:spLocks noChangeArrowheads="1"/>
          </p:cNvSpPr>
          <p:nvPr/>
        </p:nvSpPr>
        <p:spPr bwMode="auto">
          <a:xfrm>
            <a:off x="468313" y="4910138"/>
            <a:ext cx="733425" cy="211137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31" name="Text Box 15"/>
          <p:cNvSpPr txBox="1">
            <a:spLocks noChangeArrowheads="1"/>
          </p:cNvSpPr>
          <p:nvPr/>
        </p:nvSpPr>
        <p:spPr bwMode="auto">
          <a:xfrm>
            <a:off x="1154113" y="4764088"/>
            <a:ext cx="423862" cy="366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649232" name="Text Box 16"/>
          <p:cNvSpPr txBox="1">
            <a:spLocks noChangeArrowheads="1"/>
          </p:cNvSpPr>
          <p:nvPr/>
        </p:nvSpPr>
        <p:spPr bwMode="auto">
          <a:xfrm>
            <a:off x="1550988" y="4903788"/>
            <a:ext cx="733425" cy="211137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33" name="Oval 17"/>
          <p:cNvSpPr>
            <a:spLocks noChangeArrowheads="1"/>
          </p:cNvSpPr>
          <p:nvPr/>
        </p:nvSpPr>
        <p:spPr bwMode="auto">
          <a:xfrm>
            <a:off x="422275" y="4119563"/>
            <a:ext cx="277813" cy="274637"/>
          </a:xfrm>
          <a:prstGeom prst="ellipse">
            <a:avLst/>
          </a:prstGeom>
          <a:solidFill>
            <a:srgbClr val="FF7C8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34" name="Text Box 18"/>
          <p:cNvSpPr txBox="1">
            <a:spLocks noChangeArrowheads="1"/>
          </p:cNvSpPr>
          <p:nvPr/>
        </p:nvSpPr>
        <p:spPr bwMode="auto">
          <a:xfrm>
            <a:off x="460375" y="4524375"/>
            <a:ext cx="225425" cy="211138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35" name="Line 19"/>
          <p:cNvSpPr>
            <a:spLocks noChangeShapeType="1"/>
          </p:cNvSpPr>
          <p:nvPr/>
        </p:nvSpPr>
        <p:spPr bwMode="auto">
          <a:xfrm>
            <a:off x="563563" y="4725988"/>
            <a:ext cx="0" cy="1762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6" name="Text Box 20"/>
          <p:cNvSpPr txBox="1">
            <a:spLocks noChangeArrowheads="1"/>
          </p:cNvSpPr>
          <p:nvPr/>
        </p:nvSpPr>
        <p:spPr bwMode="auto">
          <a:xfrm>
            <a:off x="633413" y="4392613"/>
            <a:ext cx="423862" cy="366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649237" name="Oval 21"/>
          <p:cNvSpPr>
            <a:spLocks noChangeArrowheads="1"/>
          </p:cNvSpPr>
          <p:nvPr/>
        </p:nvSpPr>
        <p:spPr bwMode="auto">
          <a:xfrm>
            <a:off x="984250" y="4114800"/>
            <a:ext cx="277813" cy="274638"/>
          </a:xfrm>
          <a:prstGeom prst="ellipse">
            <a:avLst/>
          </a:prstGeom>
          <a:solidFill>
            <a:srgbClr val="FF7C8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38" name="Text Box 22"/>
          <p:cNvSpPr txBox="1">
            <a:spLocks noChangeArrowheads="1"/>
          </p:cNvSpPr>
          <p:nvPr/>
        </p:nvSpPr>
        <p:spPr bwMode="auto">
          <a:xfrm>
            <a:off x="1020763" y="4518025"/>
            <a:ext cx="225425" cy="211138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39" name="Line 23"/>
          <p:cNvSpPr>
            <a:spLocks noChangeShapeType="1"/>
          </p:cNvSpPr>
          <p:nvPr/>
        </p:nvSpPr>
        <p:spPr bwMode="auto">
          <a:xfrm>
            <a:off x="1138238" y="4719638"/>
            <a:ext cx="0" cy="1762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0" name="Line 24"/>
          <p:cNvSpPr>
            <a:spLocks noChangeShapeType="1"/>
          </p:cNvSpPr>
          <p:nvPr/>
        </p:nvSpPr>
        <p:spPr bwMode="auto">
          <a:xfrm>
            <a:off x="558800" y="4371975"/>
            <a:ext cx="0" cy="1476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1" name="Line 25"/>
          <p:cNvSpPr>
            <a:spLocks noChangeShapeType="1"/>
          </p:cNvSpPr>
          <p:nvPr/>
        </p:nvSpPr>
        <p:spPr bwMode="auto">
          <a:xfrm>
            <a:off x="1133475" y="4381500"/>
            <a:ext cx="0" cy="1476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2" name="Line 26"/>
          <p:cNvSpPr>
            <a:spLocks noChangeShapeType="1"/>
          </p:cNvSpPr>
          <p:nvPr/>
        </p:nvSpPr>
        <p:spPr bwMode="auto">
          <a:xfrm>
            <a:off x="558800" y="4371975"/>
            <a:ext cx="0" cy="1476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3" name="Oval 27"/>
          <p:cNvSpPr>
            <a:spLocks noChangeArrowheads="1"/>
          </p:cNvSpPr>
          <p:nvPr/>
        </p:nvSpPr>
        <p:spPr bwMode="auto">
          <a:xfrm>
            <a:off x="1490663" y="4114800"/>
            <a:ext cx="277812" cy="274638"/>
          </a:xfrm>
          <a:prstGeom prst="ellipse">
            <a:avLst/>
          </a:prstGeom>
          <a:solidFill>
            <a:srgbClr val="FF7C8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44" name="Text Box 28"/>
          <p:cNvSpPr txBox="1">
            <a:spLocks noChangeArrowheads="1"/>
          </p:cNvSpPr>
          <p:nvPr/>
        </p:nvSpPr>
        <p:spPr bwMode="auto">
          <a:xfrm>
            <a:off x="1528763" y="4519613"/>
            <a:ext cx="225425" cy="211137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45" name="Line 29"/>
          <p:cNvSpPr>
            <a:spLocks noChangeShapeType="1"/>
          </p:cNvSpPr>
          <p:nvPr/>
        </p:nvSpPr>
        <p:spPr bwMode="auto">
          <a:xfrm>
            <a:off x="1631950" y="4735513"/>
            <a:ext cx="0" cy="1762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6" name="Text Box 30"/>
          <p:cNvSpPr txBox="1">
            <a:spLocks noChangeArrowheads="1"/>
          </p:cNvSpPr>
          <p:nvPr/>
        </p:nvSpPr>
        <p:spPr bwMode="auto">
          <a:xfrm>
            <a:off x="1701800" y="4402138"/>
            <a:ext cx="423863" cy="366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649247" name="Oval 31"/>
          <p:cNvSpPr>
            <a:spLocks noChangeArrowheads="1"/>
          </p:cNvSpPr>
          <p:nvPr/>
        </p:nvSpPr>
        <p:spPr bwMode="auto">
          <a:xfrm>
            <a:off x="2052638" y="4110038"/>
            <a:ext cx="277812" cy="274637"/>
          </a:xfrm>
          <a:prstGeom prst="ellipse">
            <a:avLst/>
          </a:prstGeom>
          <a:solidFill>
            <a:srgbClr val="FF7C8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48" name="Text Box 32"/>
          <p:cNvSpPr txBox="1">
            <a:spLocks noChangeArrowheads="1"/>
          </p:cNvSpPr>
          <p:nvPr/>
        </p:nvSpPr>
        <p:spPr bwMode="auto">
          <a:xfrm>
            <a:off x="2089150" y="4527550"/>
            <a:ext cx="225425" cy="211138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49" name="Line 33"/>
          <p:cNvSpPr>
            <a:spLocks noChangeShapeType="1"/>
          </p:cNvSpPr>
          <p:nvPr/>
        </p:nvSpPr>
        <p:spPr bwMode="auto">
          <a:xfrm>
            <a:off x="2206625" y="4729163"/>
            <a:ext cx="0" cy="1762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50" name="Line 34"/>
          <p:cNvSpPr>
            <a:spLocks noChangeShapeType="1"/>
          </p:cNvSpPr>
          <p:nvPr/>
        </p:nvSpPr>
        <p:spPr bwMode="auto">
          <a:xfrm>
            <a:off x="1627188" y="4381500"/>
            <a:ext cx="0" cy="1476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51" name="Line 35"/>
          <p:cNvSpPr>
            <a:spLocks noChangeShapeType="1"/>
          </p:cNvSpPr>
          <p:nvPr/>
        </p:nvSpPr>
        <p:spPr bwMode="auto">
          <a:xfrm>
            <a:off x="2201863" y="4391025"/>
            <a:ext cx="0" cy="1476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52" name="Line 36"/>
          <p:cNvSpPr>
            <a:spLocks noChangeShapeType="1"/>
          </p:cNvSpPr>
          <p:nvPr/>
        </p:nvSpPr>
        <p:spPr bwMode="auto">
          <a:xfrm>
            <a:off x="820738" y="5127625"/>
            <a:ext cx="0" cy="1762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53" name="Line 37"/>
          <p:cNvSpPr>
            <a:spLocks noChangeShapeType="1"/>
          </p:cNvSpPr>
          <p:nvPr/>
        </p:nvSpPr>
        <p:spPr bwMode="auto">
          <a:xfrm>
            <a:off x="1931988" y="5121275"/>
            <a:ext cx="0" cy="1762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54" name="Text Box 38"/>
          <p:cNvSpPr txBox="1">
            <a:spLocks noChangeArrowheads="1"/>
          </p:cNvSpPr>
          <p:nvPr/>
        </p:nvSpPr>
        <p:spPr bwMode="auto">
          <a:xfrm>
            <a:off x="628650" y="4011613"/>
            <a:ext cx="423863" cy="366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649255" name="Text Box 39"/>
          <p:cNvSpPr txBox="1">
            <a:spLocks noChangeArrowheads="1"/>
          </p:cNvSpPr>
          <p:nvPr/>
        </p:nvSpPr>
        <p:spPr bwMode="auto">
          <a:xfrm>
            <a:off x="1681163" y="4006850"/>
            <a:ext cx="423862" cy="3667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649256" name="Group 40"/>
          <p:cNvGrpSpPr>
            <a:grpSpLocks/>
          </p:cNvGrpSpPr>
          <p:nvPr/>
        </p:nvGrpSpPr>
        <p:grpSpPr bwMode="auto">
          <a:xfrm>
            <a:off x="2535238" y="4000500"/>
            <a:ext cx="1908175" cy="1296988"/>
            <a:chOff x="1014" y="1487"/>
            <a:chExt cx="1202" cy="817"/>
          </a:xfrm>
        </p:grpSpPr>
        <p:sp>
          <p:nvSpPr>
            <p:cNvPr id="649257" name="Text Box 41"/>
            <p:cNvSpPr txBox="1">
              <a:spLocks noChangeArrowheads="1"/>
            </p:cNvSpPr>
            <p:nvPr/>
          </p:nvSpPr>
          <p:spPr bwMode="auto">
            <a:xfrm>
              <a:off x="1043" y="2056"/>
              <a:ext cx="46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258" name="Text Box 42"/>
            <p:cNvSpPr txBox="1">
              <a:spLocks noChangeArrowheads="1"/>
            </p:cNvSpPr>
            <p:nvPr/>
          </p:nvSpPr>
          <p:spPr bwMode="auto">
            <a:xfrm>
              <a:off x="1475" y="1964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259" name="Text Box 43"/>
            <p:cNvSpPr txBox="1">
              <a:spLocks noChangeArrowheads="1"/>
            </p:cNvSpPr>
            <p:nvPr/>
          </p:nvSpPr>
          <p:spPr bwMode="auto">
            <a:xfrm>
              <a:off x="1725" y="2052"/>
              <a:ext cx="46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260" name="Oval 44"/>
            <p:cNvSpPr>
              <a:spLocks noChangeArrowheads="1"/>
            </p:cNvSpPr>
            <p:nvPr/>
          </p:nvSpPr>
          <p:spPr bwMode="auto">
            <a:xfrm>
              <a:off x="1014" y="1558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261" name="Text Box 45"/>
            <p:cNvSpPr txBox="1">
              <a:spLocks noChangeArrowheads="1"/>
            </p:cNvSpPr>
            <p:nvPr/>
          </p:nvSpPr>
          <p:spPr bwMode="auto">
            <a:xfrm>
              <a:off x="1038" y="1813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262" name="Line 46"/>
            <p:cNvSpPr>
              <a:spLocks noChangeShapeType="1"/>
            </p:cNvSpPr>
            <p:nvPr/>
          </p:nvSpPr>
          <p:spPr bwMode="auto">
            <a:xfrm>
              <a:off x="1103" y="1940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63" name="Text Box 47"/>
            <p:cNvSpPr txBox="1">
              <a:spLocks noChangeArrowheads="1"/>
            </p:cNvSpPr>
            <p:nvPr/>
          </p:nvSpPr>
          <p:spPr bwMode="auto">
            <a:xfrm>
              <a:off x="1147" y="1730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264" name="Oval 48"/>
            <p:cNvSpPr>
              <a:spLocks noChangeArrowheads="1"/>
            </p:cNvSpPr>
            <p:nvPr/>
          </p:nvSpPr>
          <p:spPr bwMode="auto">
            <a:xfrm>
              <a:off x="1368" y="1555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265" name="Text Box 49"/>
            <p:cNvSpPr txBox="1">
              <a:spLocks noChangeArrowheads="1"/>
            </p:cNvSpPr>
            <p:nvPr/>
          </p:nvSpPr>
          <p:spPr bwMode="auto">
            <a:xfrm>
              <a:off x="1391" y="1809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266" name="Line 50"/>
            <p:cNvSpPr>
              <a:spLocks noChangeShapeType="1"/>
            </p:cNvSpPr>
            <p:nvPr/>
          </p:nvSpPr>
          <p:spPr bwMode="auto">
            <a:xfrm>
              <a:off x="1465" y="1936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67" name="Line 51"/>
            <p:cNvSpPr>
              <a:spLocks noChangeShapeType="1"/>
            </p:cNvSpPr>
            <p:nvPr/>
          </p:nvSpPr>
          <p:spPr bwMode="auto">
            <a:xfrm>
              <a:off x="1100" y="1717"/>
              <a:ext cx="0" cy="9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68" name="Line 52"/>
            <p:cNvSpPr>
              <a:spLocks noChangeShapeType="1"/>
            </p:cNvSpPr>
            <p:nvPr/>
          </p:nvSpPr>
          <p:spPr bwMode="auto">
            <a:xfrm>
              <a:off x="1462" y="1723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69" name="Line 53"/>
            <p:cNvSpPr>
              <a:spLocks noChangeShapeType="1"/>
            </p:cNvSpPr>
            <p:nvPr/>
          </p:nvSpPr>
          <p:spPr bwMode="auto">
            <a:xfrm>
              <a:off x="1100" y="1717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70" name="Oval 54"/>
            <p:cNvSpPr>
              <a:spLocks noChangeArrowheads="1"/>
            </p:cNvSpPr>
            <p:nvPr/>
          </p:nvSpPr>
          <p:spPr bwMode="auto">
            <a:xfrm>
              <a:off x="1687" y="1555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271" name="Text Box 55"/>
            <p:cNvSpPr txBox="1">
              <a:spLocks noChangeArrowheads="1"/>
            </p:cNvSpPr>
            <p:nvPr/>
          </p:nvSpPr>
          <p:spPr bwMode="auto">
            <a:xfrm>
              <a:off x="1711" y="1810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272" name="Line 56"/>
            <p:cNvSpPr>
              <a:spLocks noChangeShapeType="1"/>
            </p:cNvSpPr>
            <p:nvPr/>
          </p:nvSpPr>
          <p:spPr bwMode="auto">
            <a:xfrm>
              <a:off x="1776" y="1946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73" name="Text Box 57"/>
            <p:cNvSpPr txBox="1">
              <a:spLocks noChangeArrowheads="1"/>
            </p:cNvSpPr>
            <p:nvPr/>
          </p:nvSpPr>
          <p:spPr bwMode="auto">
            <a:xfrm>
              <a:off x="1820" y="1736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274" name="Oval 58"/>
            <p:cNvSpPr>
              <a:spLocks noChangeArrowheads="1"/>
            </p:cNvSpPr>
            <p:nvPr/>
          </p:nvSpPr>
          <p:spPr bwMode="auto">
            <a:xfrm>
              <a:off x="2041" y="1552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275" name="Text Box 59"/>
            <p:cNvSpPr txBox="1">
              <a:spLocks noChangeArrowheads="1"/>
            </p:cNvSpPr>
            <p:nvPr/>
          </p:nvSpPr>
          <p:spPr bwMode="auto">
            <a:xfrm>
              <a:off x="2064" y="1815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276" name="Line 60"/>
            <p:cNvSpPr>
              <a:spLocks noChangeShapeType="1"/>
            </p:cNvSpPr>
            <p:nvPr/>
          </p:nvSpPr>
          <p:spPr bwMode="auto">
            <a:xfrm>
              <a:off x="2138" y="1942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77" name="Line 61"/>
            <p:cNvSpPr>
              <a:spLocks noChangeShapeType="1"/>
            </p:cNvSpPr>
            <p:nvPr/>
          </p:nvSpPr>
          <p:spPr bwMode="auto">
            <a:xfrm>
              <a:off x="1773" y="1723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78" name="Line 62"/>
            <p:cNvSpPr>
              <a:spLocks noChangeShapeType="1"/>
            </p:cNvSpPr>
            <p:nvPr/>
          </p:nvSpPr>
          <p:spPr bwMode="auto">
            <a:xfrm>
              <a:off x="2135" y="1729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79" name="Line 63"/>
            <p:cNvSpPr>
              <a:spLocks noChangeShapeType="1"/>
            </p:cNvSpPr>
            <p:nvPr/>
          </p:nvSpPr>
          <p:spPr bwMode="auto">
            <a:xfrm>
              <a:off x="1265" y="2193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80" name="Line 64"/>
            <p:cNvSpPr>
              <a:spLocks noChangeShapeType="1"/>
            </p:cNvSpPr>
            <p:nvPr/>
          </p:nvSpPr>
          <p:spPr bwMode="auto">
            <a:xfrm>
              <a:off x="1965" y="2189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81" name="Text Box 65"/>
            <p:cNvSpPr txBox="1">
              <a:spLocks noChangeArrowheads="1"/>
            </p:cNvSpPr>
            <p:nvPr/>
          </p:nvSpPr>
          <p:spPr bwMode="auto">
            <a:xfrm>
              <a:off x="1144" y="1490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282" name="Text Box 66"/>
            <p:cNvSpPr txBox="1">
              <a:spLocks noChangeArrowheads="1"/>
            </p:cNvSpPr>
            <p:nvPr/>
          </p:nvSpPr>
          <p:spPr bwMode="auto">
            <a:xfrm>
              <a:off x="1807" y="1487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</p:grpSp>
      <p:sp>
        <p:nvSpPr>
          <p:cNvPr id="649283" name="Line 67"/>
          <p:cNvSpPr>
            <a:spLocks noChangeShapeType="1"/>
          </p:cNvSpPr>
          <p:nvPr/>
        </p:nvSpPr>
        <p:spPr bwMode="auto">
          <a:xfrm>
            <a:off x="1298575" y="5534025"/>
            <a:ext cx="0" cy="1762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84" name="Line 68"/>
          <p:cNvSpPr>
            <a:spLocks noChangeShapeType="1"/>
          </p:cNvSpPr>
          <p:nvPr/>
        </p:nvSpPr>
        <p:spPr bwMode="auto">
          <a:xfrm>
            <a:off x="3441700" y="5527675"/>
            <a:ext cx="0" cy="1762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85" name="Text Box 69"/>
          <p:cNvSpPr txBox="1">
            <a:spLocks noChangeArrowheads="1"/>
          </p:cNvSpPr>
          <p:nvPr/>
        </p:nvSpPr>
        <p:spPr bwMode="auto">
          <a:xfrm>
            <a:off x="4689475" y="5294313"/>
            <a:ext cx="1768475" cy="211137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9286" name="Text Box 70"/>
          <p:cNvSpPr txBox="1">
            <a:spLocks noChangeArrowheads="1"/>
          </p:cNvSpPr>
          <p:nvPr/>
        </p:nvSpPr>
        <p:spPr bwMode="auto">
          <a:xfrm>
            <a:off x="6419850" y="5145088"/>
            <a:ext cx="423863" cy="366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649287" name="Text Box 71"/>
          <p:cNvSpPr txBox="1">
            <a:spLocks noChangeArrowheads="1"/>
          </p:cNvSpPr>
          <p:nvPr/>
        </p:nvSpPr>
        <p:spPr bwMode="auto">
          <a:xfrm>
            <a:off x="6802438" y="5287963"/>
            <a:ext cx="1768475" cy="211137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49288" name="Group 72"/>
          <p:cNvGrpSpPr>
            <a:grpSpLocks/>
          </p:cNvGrpSpPr>
          <p:nvPr/>
        </p:nvGrpSpPr>
        <p:grpSpPr bwMode="auto">
          <a:xfrm>
            <a:off x="4622800" y="3986213"/>
            <a:ext cx="1908175" cy="1296987"/>
            <a:chOff x="1014" y="1487"/>
            <a:chExt cx="1202" cy="817"/>
          </a:xfrm>
        </p:grpSpPr>
        <p:sp>
          <p:nvSpPr>
            <p:cNvPr id="649289" name="Text Box 73"/>
            <p:cNvSpPr txBox="1">
              <a:spLocks noChangeArrowheads="1"/>
            </p:cNvSpPr>
            <p:nvPr/>
          </p:nvSpPr>
          <p:spPr bwMode="auto">
            <a:xfrm>
              <a:off x="1043" y="2056"/>
              <a:ext cx="46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290" name="Text Box 74"/>
            <p:cNvSpPr txBox="1">
              <a:spLocks noChangeArrowheads="1"/>
            </p:cNvSpPr>
            <p:nvPr/>
          </p:nvSpPr>
          <p:spPr bwMode="auto">
            <a:xfrm>
              <a:off x="1475" y="1964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291" name="Text Box 75"/>
            <p:cNvSpPr txBox="1">
              <a:spLocks noChangeArrowheads="1"/>
            </p:cNvSpPr>
            <p:nvPr/>
          </p:nvSpPr>
          <p:spPr bwMode="auto">
            <a:xfrm>
              <a:off x="1725" y="2052"/>
              <a:ext cx="46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292" name="Oval 76"/>
            <p:cNvSpPr>
              <a:spLocks noChangeArrowheads="1"/>
            </p:cNvSpPr>
            <p:nvPr/>
          </p:nvSpPr>
          <p:spPr bwMode="auto">
            <a:xfrm>
              <a:off x="1014" y="1558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293" name="Text Box 77"/>
            <p:cNvSpPr txBox="1">
              <a:spLocks noChangeArrowheads="1"/>
            </p:cNvSpPr>
            <p:nvPr/>
          </p:nvSpPr>
          <p:spPr bwMode="auto">
            <a:xfrm>
              <a:off x="1038" y="1813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294" name="Line 78"/>
            <p:cNvSpPr>
              <a:spLocks noChangeShapeType="1"/>
            </p:cNvSpPr>
            <p:nvPr/>
          </p:nvSpPr>
          <p:spPr bwMode="auto">
            <a:xfrm>
              <a:off x="1103" y="1940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95" name="Text Box 79"/>
            <p:cNvSpPr txBox="1">
              <a:spLocks noChangeArrowheads="1"/>
            </p:cNvSpPr>
            <p:nvPr/>
          </p:nvSpPr>
          <p:spPr bwMode="auto">
            <a:xfrm>
              <a:off x="1147" y="1730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296" name="Oval 80"/>
            <p:cNvSpPr>
              <a:spLocks noChangeArrowheads="1"/>
            </p:cNvSpPr>
            <p:nvPr/>
          </p:nvSpPr>
          <p:spPr bwMode="auto">
            <a:xfrm>
              <a:off x="1368" y="1555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297" name="Text Box 81"/>
            <p:cNvSpPr txBox="1">
              <a:spLocks noChangeArrowheads="1"/>
            </p:cNvSpPr>
            <p:nvPr/>
          </p:nvSpPr>
          <p:spPr bwMode="auto">
            <a:xfrm>
              <a:off x="1391" y="1809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298" name="Line 82"/>
            <p:cNvSpPr>
              <a:spLocks noChangeShapeType="1"/>
            </p:cNvSpPr>
            <p:nvPr/>
          </p:nvSpPr>
          <p:spPr bwMode="auto">
            <a:xfrm>
              <a:off x="1465" y="1936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299" name="Line 83"/>
            <p:cNvSpPr>
              <a:spLocks noChangeShapeType="1"/>
            </p:cNvSpPr>
            <p:nvPr/>
          </p:nvSpPr>
          <p:spPr bwMode="auto">
            <a:xfrm>
              <a:off x="1100" y="1717"/>
              <a:ext cx="0" cy="9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00" name="Line 84"/>
            <p:cNvSpPr>
              <a:spLocks noChangeShapeType="1"/>
            </p:cNvSpPr>
            <p:nvPr/>
          </p:nvSpPr>
          <p:spPr bwMode="auto">
            <a:xfrm>
              <a:off x="1462" y="1723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01" name="Line 85"/>
            <p:cNvSpPr>
              <a:spLocks noChangeShapeType="1"/>
            </p:cNvSpPr>
            <p:nvPr/>
          </p:nvSpPr>
          <p:spPr bwMode="auto">
            <a:xfrm>
              <a:off x="1100" y="1717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02" name="Oval 86"/>
            <p:cNvSpPr>
              <a:spLocks noChangeArrowheads="1"/>
            </p:cNvSpPr>
            <p:nvPr/>
          </p:nvSpPr>
          <p:spPr bwMode="auto">
            <a:xfrm>
              <a:off x="1687" y="1555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303" name="Text Box 87"/>
            <p:cNvSpPr txBox="1">
              <a:spLocks noChangeArrowheads="1"/>
            </p:cNvSpPr>
            <p:nvPr/>
          </p:nvSpPr>
          <p:spPr bwMode="auto">
            <a:xfrm>
              <a:off x="1711" y="1810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304" name="Line 88"/>
            <p:cNvSpPr>
              <a:spLocks noChangeShapeType="1"/>
            </p:cNvSpPr>
            <p:nvPr/>
          </p:nvSpPr>
          <p:spPr bwMode="auto">
            <a:xfrm>
              <a:off x="1776" y="1946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05" name="Text Box 89"/>
            <p:cNvSpPr txBox="1">
              <a:spLocks noChangeArrowheads="1"/>
            </p:cNvSpPr>
            <p:nvPr/>
          </p:nvSpPr>
          <p:spPr bwMode="auto">
            <a:xfrm>
              <a:off x="1820" y="1736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306" name="Oval 90"/>
            <p:cNvSpPr>
              <a:spLocks noChangeArrowheads="1"/>
            </p:cNvSpPr>
            <p:nvPr/>
          </p:nvSpPr>
          <p:spPr bwMode="auto">
            <a:xfrm>
              <a:off x="2041" y="1552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307" name="Text Box 91"/>
            <p:cNvSpPr txBox="1">
              <a:spLocks noChangeArrowheads="1"/>
            </p:cNvSpPr>
            <p:nvPr/>
          </p:nvSpPr>
          <p:spPr bwMode="auto">
            <a:xfrm>
              <a:off x="2064" y="1815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308" name="Line 92"/>
            <p:cNvSpPr>
              <a:spLocks noChangeShapeType="1"/>
            </p:cNvSpPr>
            <p:nvPr/>
          </p:nvSpPr>
          <p:spPr bwMode="auto">
            <a:xfrm>
              <a:off x="2138" y="1942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09" name="Line 93"/>
            <p:cNvSpPr>
              <a:spLocks noChangeShapeType="1"/>
            </p:cNvSpPr>
            <p:nvPr/>
          </p:nvSpPr>
          <p:spPr bwMode="auto">
            <a:xfrm>
              <a:off x="1773" y="1723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10" name="Line 94"/>
            <p:cNvSpPr>
              <a:spLocks noChangeShapeType="1"/>
            </p:cNvSpPr>
            <p:nvPr/>
          </p:nvSpPr>
          <p:spPr bwMode="auto">
            <a:xfrm>
              <a:off x="2135" y="1729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11" name="Line 95"/>
            <p:cNvSpPr>
              <a:spLocks noChangeShapeType="1"/>
            </p:cNvSpPr>
            <p:nvPr/>
          </p:nvSpPr>
          <p:spPr bwMode="auto">
            <a:xfrm>
              <a:off x="1265" y="2193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12" name="Line 96"/>
            <p:cNvSpPr>
              <a:spLocks noChangeShapeType="1"/>
            </p:cNvSpPr>
            <p:nvPr/>
          </p:nvSpPr>
          <p:spPr bwMode="auto">
            <a:xfrm>
              <a:off x="1965" y="2189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13" name="Text Box 97"/>
            <p:cNvSpPr txBox="1">
              <a:spLocks noChangeArrowheads="1"/>
            </p:cNvSpPr>
            <p:nvPr/>
          </p:nvSpPr>
          <p:spPr bwMode="auto">
            <a:xfrm>
              <a:off x="1144" y="1490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314" name="Text Box 98"/>
            <p:cNvSpPr txBox="1">
              <a:spLocks noChangeArrowheads="1"/>
            </p:cNvSpPr>
            <p:nvPr/>
          </p:nvSpPr>
          <p:spPr bwMode="auto">
            <a:xfrm>
              <a:off x="1807" y="1487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649315" name="Group 99"/>
          <p:cNvGrpSpPr>
            <a:grpSpLocks/>
          </p:cNvGrpSpPr>
          <p:nvPr/>
        </p:nvGrpSpPr>
        <p:grpSpPr bwMode="auto">
          <a:xfrm>
            <a:off x="6735763" y="3979863"/>
            <a:ext cx="1908175" cy="1296987"/>
            <a:chOff x="1014" y="1487"/>
            <a:chExt cx="1202" cy="817"/>
          </a:xfrm>
        </p:grpSpPr>
        <p:sp>
          <p:nvSpPr>
            <p:cNvPr id="649316" name="Text Box 100"/>
            <p:cNvSpPr txBox="1">
              <a:spLocks noChangeArrowheads="1"/>
            </p:cNvSpPr>
            <p:nvPr/>
          </p:nvSpPr>
          <p:spPr bwMode="auto">
            <a:xfrm>
              <a:off x="1043" y="2056"/>
              <a:ext cx="46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317" name="Text Box 101"/>
            <p:cNvSpPr txBox="1">
              <a:spLocks noChangeArrowheads="1"/>
            </p:cNvSpPr>
            <p:nvPr/>
          </p:nvSpPr>
          <p:spPr bwMode="auto">
            <a:xfrm>
              <a:off x="1475" y="1964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318" name="Text Box 102"/>
            <p:cNvSpPr txBox="1">
              <a:spLocks noChangeArrowheads="1"/>
            </p:cNvSpPr>
            <p:nvPr/>
          </p:nvSpPr>
          <p:spPr bwMode="auto">
            <a:xfrm>
              <a:off x="1725" y="2052"/>
              <a:ext cx="46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319" name="Oval 103"/>
            <p:cNvSpPr>
              <a:spLocks noChangeArrowheads="1"/>
            </p:cNvSpPr>
            <p:nvPr/>
          </p:nvSpPr>
          <p:spPr bwMode="auto">
            <a:xfrm>
              <a:off x="1014" y="1558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320" name="Text Box 104"/>
            <p:cNvSpPr txBox="1">
              <a:spLocks noChangeArrowheads="1"/>
            </p:cNvSpPr>
            <p:nvPr/>
          </p:nvSpPr>
          <p:spPr bwMode="auto">
            <a:xfrm>
              <a:off x="1038" y="1813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321" name="Line 105"/>
            <p:cNvSpPr>
              <a:spLocks noChangeShapeType="1"/>
            </p:cNvSpPr>
            <p:nvPr/>
          </p:nvSpPr>
          <p:spPr bwMode="auto">
            <a:xfrm>
              <a:off x="1103" y="1940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22" name="Text Box 106"/>
            <p:cNvSpPr txBox="1">
              <a:spLocks noChangeArrowheads="1"/>
            </p:cNvSpPr>
            <p:nvPr/>
          </p:nvSpPr>
          <p:spPr bwMode="auto">
            <a:xfrm>
              <a:off x="1147" y="1730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323" name="Oval 107"/>
            <p:cNvSpPr>
              <a:spLocks noChangeArrowheads="1"/>
            </p:cNvSpPr>
            <p:nvPr/>
          </p:nvSpPr>
          <p:spPr bwMode="auto">
            <a:xfrm>
              <a:off x="1368" y="1555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324" name="Text Box 108"/>
            <p:cNvSpPr txBox="1">
              <a:spLocks noChangeArrowheads="1"/>
            </p:cNvSpPr>
            <p:nvPr/>
          </p:nvSpPr>
          <p:spPr bwMode="auto">
            <a:xfrm>
              <a:off x="1391" y="1809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325" name="Line 109"/>
            <p:cNvSpPr>
              <a:spLocks noChangeShapeType="1"/>
            </p:cNvSpPr>
            <p:nvPr/>
          </p:nvSpPr>
          <p:spPr bwMode="auto">
            <a:xfrm>
              <a:off x="1465" y="1936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26" name="Line 110"/>
            <p:cNvSpPr>
              <a:spLocks noChangeShapeType="1"/>
            </p:cNvSpPr>
            <p:nvPr/>
          </p:nvSpPr>
          <p:spPr bwMode="auto">
            <a:xfrm>
              <a:off x="1100" y="1717"/>
              <a:ext cx="0" cy="9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27" name="Line 111"/>
            <p:cNvSpPr>
              <a:spLocks noChangeShapeType="1"/>
            </p:cNvSpPr>
            <p:nvPr/>
          </p:nvSpPr>
          <p:spPr bwMode="auto">
            <a:xfrm>
              <a:off x="1462" y="1723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28" name="Line 112"/>
            <p:cNvSpPr>
              <a:spLocks noChangeShapeType="1"/>
            </p:cNvSpPr>
            <p:nvPr/>
          </p:nvSpPr>
          <p:spPr bwMode="auto">
            <a:xfrm>
              <a:off x="1100" y="1717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29" name="Oval 113"/>
            <p:cNvSpPr>
              <a:spLocks noChangeArrowheads="1"/>
            </p:cNvSpPr>
            <p:nvPr/>
          </p:nvSpPr>
          <p:spPr bwMode="auto">
            <a:xfrm>
              <a:off x="1687" y="1555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330" name="Text Box 114"/>
            <p:cNvSpPr txBox="1">
              <a:spLocks noChangeArrowheads="1"/>
            </p:cNvSpPr>
            <p:nvPr/>
          </p:nvSpPr>
          <p:spPr bwMode="auto">
            <a:xfrm>
              <a:off x="1711" y="1810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331" name="Line 115"/>
            <p:cNvSpPr>
              <a:spLocks noChangeShapeType="1"/>
            </p:cNvSpPr>
            <p:nvPr/>
          </p:nvSpPr>
          <p:spPr bwMode="auto">
            <a:xfrm>
              <a:off x="1776" y="1946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32" name="Text Box 116"/>
            <p:cNvSpPr txBox="1">
              <a:spLocks noChangeArrowheads="1"/>
            </p:cNvSpPr>
            <p:nvPr/>
          </p:nvSpPr>
          <p:spPr bwMode="auto">
            <a:xfrm>
              <a:off x="1820" y="1736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333" name="Oval 117"/>
            <p:cNvSpPr>
              <a:spLocks noChangeArrowheads="1"/>
            </p:cNvSpPr>
            <p:nvPr/>
          </p:nvSpPr>
          <p:spPr bwMode="auto">
            <a:xfrm>
              <a:off x="2041" y="1552"/>
              <a:ext cx="175" cy="173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334" name="Text Box 118"/>
            <p:cNvSpPr txBox="1">
              <a:spLocks noChangeArrowheads="1"/>
            </p:cNvSpPr>
            <p:nvPr/>
          </p:nvSpPr>
          <p:spPr bwMode="auto">
            <a:xfrm>
              <a:off x="2064" y="1815"/>
              <a:ext cx="14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9335" name="Line 119"/>
            <p:cNvSpPr>
              <a:spLocks noChangeShapeType="1"/>
            </p:cNvSpPr>
            <p:nvPr/>
          </p:nvSpPr>
          <p:spPr bwMode="auto">
            <a:xfrm>
              <a:off x="2138" y="1942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36" name="Line 120"/>
            <p:cNvSpPr>
              <a:spLocks noChangeShapeType="1"/>
            </p:cNvSpPr>
            <p:nvPr/>
          </p:nvSpPr>
          <p:spPr bwMode="auto">
            <a:xfrm>
              <a:off x="1773" y="1723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37" name="Line 121"/>
            <p:cNvSpPr>
              <a:spLocks noChangeShapeType="1"/>
            </p:cNvSpPr>
            <p:nvPr/>
          </p:nvSpPr>
          <p:spPr bwMode="auto">
            <a:xfrm>
              <a:off x="2135" y="1729"/>
              <a:ext cx="0" cy="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38" name="Line 122"/>
            <p:cNvSpPr>
              <a:spLocks noChangeShapeType="1"/>
            </p:cNvSpPr>
            <p:nvPr/>
          </p:nvSpPr>
          <p:spPr bwMode="auto">
            <a:xfrm>
              <a:off x="1265" y="2193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39" name="Line 123"/>
            <p:cNvSpPr>
              <a:spLocks noChangeShapeType="1"/>
            </p:cNvSpPr>
            <p:nvPr/>
          </p:nvSpPr>
          <p:spPr bwMode="auto">
            <a:xfrm>
              <a:off x="1965" y="2189"/>
              <a:ext cx="0" cy="1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40" name="Text Box 124"/>
            <p:cNvSpPr txBox="1">
              <a:spLocks noChangeArrowheads="1"/>
            </p:cNvSpPr>
            <p:nvPr/>
          </p:nvSpPr>
          <p:spPr bwMode="auto">
            <a:xfrm>
              <a:off x="1144" y="1490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49341" name="Text Box 125"/>
            <p:cNvSpPr txBox="1">
              <a:spLocks noChangeArrowheads="1"/>
            </p:cNvSpPr>
            <p:nvPr/>
          </p:nvSpPr>
          <p:spPr bwMode="auto">
            <a:xfrm>
              <a:off x="1807" y="1487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</p:grpSp>
      <p:sp>
        <p:nvSpPr>
          <p:cNvPr id="649342" name="Line 126"/>
          <p:cNvSpPr>
            <a:spLocks noChangeShapeType="1"/>
          </p:cNvSpPr>
          <p:nvPr/>
        </p:nvSpPr>
        <p:spPr bwMode="auto">
          <a:xfrm>
            <a:off x="5499100" y="5513388"/>
            <a:ext cx="0" cy="1762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343" name="Line 127"/>
          <p:cNvSpPr>
            <a:spLocks noChangeShapeType="1"/>
          </p:cNvSpPr>
          <p:nvPr/>
        </p:nvSpPr>
        <p:spPr bwMode="auto">
          <a:xfrm>
            <a:off x="7642225" y="5521325"/>
            <a:ext cx="0" cy="1762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344" name="Line 128"/>
          <p:cNvSpPr>
            <a:spLocks noChangeShapeType="1"/>
          </p:cNvSpPr>
          <p:nvPr/>
        </p:nvSpPr>
        <p:spPr bwMode="auto">
          <a:xfrm>
            <a:off x="6623050" y="5940425"/>
            <a:ext cx="0" cy="1762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49428" name="Group 212"/>
          <p:cNvGrpSpPr>
            <a:grpSpLocks/>
          </p:cNvGrpSpPr>
          <p:nvPr/>
        </p:nvGrpSpPr>
        <p:grpSpPr bwMode="auto">
          <a:xfrm>
            <a:off x="3208338" y="847725"/>
            <a:ext cx="5426075" cy="2446338"/>
            <a:chOff x="1546" y="525"/>
            <a:chExt cx="3418" cy="1541"/>
          </a:xfrm>
        </p:grpSpPr>
        <p:sp>
          <p:nvSpPr>
            <p:cNvPr id="649346" name="Text Box 130"/>
            <p:cNvSpPr txBox="1">
              <a:spLocks noChangeArrowheads="1"/>
            </p:cNvSpPr>
            <p:nvPr/>
          </p:nvSpPr>
          <p:spPr bwMode="auto">
            <a:xfrm>
              <a:off x="3108" y="891"/>
              <a:ext cx="217" cy="28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folHlink"/>
                  </a:solidFill>
                </a:rPr>
                <a:t/>
              </a:r>
              <a:br>
                <a:rPr lang="en-US" sz="1200">
                  <a:solidFill>
                    <a:schemeClr val="folHlink"/>
                  </a:solidFill>
                </a:rPr>
              </a:br>
              <a:r>
                <a:rPr lang="en-US" sz="1200">
                  <a:solidFill>
                    <a:schemeClr val="folHlink"/>
                  </a:solidFill>
                </a:rPr>
                <a:t>…</a:t>
              </a:r>
            </a:p>
          </p:txBody>
        </p:sp>
        <p:sp>
          <p:nvSpPr>
            <p:cNvPr id="649350" name="Text Box 134"/>
            <p:cNvSpPr txBox="1">
              <a:spLocks noChangeArrowheads="1"/>
            </p:cNvSpPr>
            <p:nvPr/>
          </p:nvSpPr>
          <p:spPr bwMode="auto">
            <a:xfrm>
              <a:off x="1592" y="1491"/>
              <a:ext cx="1381" cy="215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endParaRPr lang="en-US" sz="1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49394" name="Group 178"/>
            <p:cNvGrpSpPr>
              <a:grpSpLocks/>
            </p:cNvGrpSpPr>
            <p:nvPr/>
          </p:nvGrpSpPr>
          <p:grpSpPr bwMode="auto">
            <a:xfrm>
              <a:off x="1546" y="532"/>
              <a:ext cx="701" cy="948"/>
              <a:chOff x="1150" y="793"/>
              <a:chExt cx="701" cy="948"/>
            </a:xfrm>
          </p:grpSpPr>
          <p:sp>
            <p:nvSpPr>
              <p:cNvPr id="649349" name="Rectangle 133"/>
              <p:cNvSpPr>
                <a:spLocks noChangeArrowheads="1"/>
              </p:cNvSpPr>
              <p:nvPr/>
            </p:nvSpPr>
            <p:spPr bwMode="auto">
              <a:xfrm>
                <a:off x="1197" y="793"/>
                <a:ext cx="599" cy="937"/>
              </a:xfrm>
              <a:prstGeom prst="rect">
                <a:avLst/>
              </a:prstGeom>
              <a:solidFill>
                <a:srgbClr val="C0C0C0"/>
              </a:solidFill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352" name="Line 136"/>
              <p:cNvSpPr>
                <a:spLocks noChangeShapeType="1"/>
              </p:cNvSpPr>
              <p:nvPr/>
            </p:nvSpPr>
            <p:spPr bwMode="auto">
              <a:xfrm>
                <a:off x="1493" y="1124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353" name="Oval 137"/>
              <p:cNvSpPr>
                <a:spLocks noChangeArrowheads="1"/>
              </p:cNvSpPr>
              <p:nvPr/>
            </p:nvSpPr>
            <p:spPr bwMode="auto">
              <a:xfrm>
                <a:off x="1210" y="844"/>
                <a:ext cx="568" cy="274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354" name="Text Box 138"/>
              <p:cNvSpPr txBox="1">
                <a:spLocks noChangeArrowheads="1"/>
              </p:cNvSpPr>
              <p:nvPr/>
            </p:nvSpPr>
            <p:spPr bwMode="auto">
              <a:xfrm>
                <a:off x="1150" y="854"/>
                <a:ext cx="701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355" name="Text Box 139"/>
              <p:cNvSpPr txBox="1">
                <a:spLocks noChangeArrowheads="1"/>
              </p:cNvSpPr>
              <p:nvPr/>
            </p:nvSpPr>
            <p:spPr bwMode="auto">
              <a:xfrm>
                <a:off x="1317" y="1217"/>
                <a:ext cx="349" cy="156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356" name="Line 140"/>
              <p:cNvSpPr>
                <a:spLocks noChangeShapeType="1"/>
              </p:cNvSpPr>
              <p:nvPr/>
            </p:nvSpPr>
            <p:spPr bwMode="auto">
              <a:xfrm>
                <a:off x="1498" y="1374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357" name="Text Box 141"/>
              <p:cNvSpPr txBox="1">
                <a:spLocks noChangeArrowheads="1"/>
              </p:cNvSpPr>
              <p:nvPr/>
            </p:nvSpPr>
            <p:spPr bwMode="auto">
              <a:xfrm>
                <a:off x="1263" y="1478"/>
                <a:ext cx="460" cy="156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358" name="Line 142"/>
              <p:cNvSpPr>
                <a:spLocks noChangeShapeType="1"/>
              </p:cNvSpPr>
              <p:nvPr/>
            </p:nvSpPr>
            <p:spPr bwMode="auto">
              <a:xfrm>
                <a:off x="1502" y="1641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9367" name="Text Box 151"/>
            <p:cNvSpPr txBox="1">
              <a:spLocks noChangeArrowheads="1"/>
            </p:cNvSpPr>
            <p:nvPr/>
          </p:nvSpPr>
          <p:spPr bwMode="auto">
            <a:xfrm>
              <a:off x="2169" y="812"/>
              <a:ext cx="217" cy="28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/>
              </a:r>
              <a:br>
                <a:rPr lang="en-US" sz="1200"/>
              </a:br>
              <a:r>
                <a:rPr lang="en-US" sz="1200"/>
                <a:t>…</a:t>
              </a:r>
            </a:p>
          </p:txBody>
        </p:sp>
        <p:sp>
          <p:nvSpPr>
            <p:cNvPr id="649369" name="Line 153"/>
            <p:cNvSpPr>
              <a:spLocks noChangeShapeType="1"/>
            </p:cNvSpPr>
            <p:nvPr/>
          </p:nvSpPr>
          <p:spPr bwMode="auto">
            <a:xfrm flipH="1">
              <a:off x="2279" y="1714"/>
              <a:ext cx="0" cy="1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9345" name="Text Box 129"/>
            <p:cNvSpPr txBox="1">
              <a:spLocks noChangeArrowheads="1"/>
            </p:cNvSpPr>
            <p:nvPr/>
          </p:nvSpPr>
          <p:spPr bwMode="auto">
            <a:xfrm>
              <a:off x="1720" y="1829"/>
              <a:ext cx="3045" cy="237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49395" name="Group 179"/>
            <p:cNvGrpSpPr>
              <a:grpSpLocks/>
            </p:cNvGrpSpPr>
            <p:nvPr/>
          </p:nvGrpSpPr>
          <p:grpSpPr bwMode="auto">
            <a:xfrm>
              <a:off x="2329" y="529"/>
              <a:ext cx="701" cy="948"/>
              <a:chOff x="1150" y="793"/>
              <a:chExt cx="701" cy="948"/>
            </a:xfrm>
          </p:grpSpPr>
          <p:sp>
            <p:nvSpPr>
              <p:cNvPr id="649396" name="Rectangle 180"/>
              <p:cNvSpPr>
                <a:spLocks noChangeArrowheads="1"/>
              </p:cNvSpPr>
              <p:nvPr/>
            </p:nvSpPr>
            <p:spPr bwMode="auto">
              <a:xfrm>
                <a:off x="1197" y="793"/>
                <a:ext cx="599" cy="937"/>
              </a:xfrm>
              <a:prstGeom prst="rect">
                <a:avLst/>
              </a:prstGeom>
              <a:solidFill>
                <a:srgbClr val="C0C0C0"/>
              </a:solidFill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397" name="Line 181"/>
              <p:cNvSpPr>
                <a:spLocks noChangeShapeType="1"/>
              </p:cNvSpPr>
              <p:nvPr/>
            </p:nvSpPr>
            <p:spPr bwMode="auto">
              <a:xfrm>
                <a:off x="1493" y="1124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398" name="Oval 182"/>
              <p:cNvSpPr>
                <a:spLocks noChangeArrowheads="1"/>
              </p:cNvSpPr>
              <p:nvPr/>
            </p:nvSpPr>
            <p:spPr bwMode="auto">
              <a:xfrm>
                <a:off x="1210" y="844"/>
                <a:ext cx="568" cy="274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399" name="Text Box 183"/>
              <p:cNvSpPr txBox="1">
                <a:spLocks noChangeArrowheads="1"/>
              </p:cNvSpPr>
              <p:nvPr/>
            </p:nvSpPr>
            <p:spPr bwMode="auto">
              <a:xfrm>
                <a:off x="1150" y="854"/>
                <a:ext cx="701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400" name="Text Box 184"/>
              <p:cNvSpPr txBox="1">
                <a:spLocks noChangeArrowheads="1"/>
              </p:cNvSpPr>
              <p:nvPr/>
            </p:nvSpPr>
            <p:spPr bwMode="auto">
              <a:xfrm>
                <a:off x="1317" y="1217"/>
                <a:ext cx="349" cy="156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401" name="Line 185"/>
              <p:cNvSpPr>
                <a:spLocks noChangeShapeType="1"/>
              </p:cNvSpPr>
              <p:nvPr/>
            </p:nvSpPr>
            <p:spPr bwMode="auto">
              <a:xfrm>
                <a:off x="1498" y="1374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402" name="Text Box 186"/>
              <p:cNvSpPr txBox="1">
                <a:spLocks noChangeArrowheads="1"/>
              </p:cNvSpPr>
              <p:nvPr/>
            </p:nvSpPr>
            <p:spPr bwMode="auto">
              <a:xfrm>
                <a:off x="1263" y="1478"/>
                <a:ext cx="460" cy="156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403" name="Line 187"/>
              <p:cNvSpPr>
                <a:spLocks noChangeShapeType="1"/>
              </p:cNvSpPr>
              <p:nvPr/>
            </p:nvSpPr>
            <p:spPr bwMode="auto">
              <a:xfrm>
                <a:off x="1502" y="1641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9404" name="Text Box 188"/>
            <p:cNvSpPr txBox="1">
              <a:spLocks noChangeArrowheads="1"/>
            </p:cNvSpPr>
            <p:nvPr/>
          </p:nvSpPr>
          <p:spPr bwMode="auto">
            <a:xfrm>
              <a:off x="3526" y="1487"/>
              <a:ext cx="1381" cy="215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endParaRPr lang="en-US" sz="1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49405" name="Group 189"/>
            <p:cNvGrpSpPr>
              <a:grpSpLocks/>
            </p:cNvGrpSpPr>
            <p:nvPr/>
          </p:nvGrpSpPr>
          <p:grpSpPr bwMode="auto">
            <a:xfrm>
              <a:off x="3480" y="528"/>
              <a:ext cx="701" cy="948"/>
              <a:chOff x="1150" y="793"/>
              <a:chExt cx="701" cy="948"/>
            </a:xfrm>
          </p:grpSpPr>
          <p:sp>
            <p:nvSpPr>
              <p:cNvPr id="649406" name="Rectangle 190"/>
              <p:cNvSpPr>
                <a:spLocks noChangeArrowheads="1"/>
              </p:cNvSpPr>
              <p:nvPr/>
            </p:nvSpPr>
            <p:spPr bwMode="auto">
              <a:xfrm>
                <a:off x="1197" y="793"/>
                <a:ext cx="599" cy="937"/>
              </a:xfrm>
              <a:prstGeom prst="rect">
                <a:avLst/>
              </a:prstGeom>
              <a:solidFill>
                <a:srgbClr val="C0C0C0"/>
              </a:solidFill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407" name="Line 191"/>
              <p:cNvSpPr>
                <a:spLocks noChangeShapeType="1"/>
              </p:cNvSpPr>
              <p:nvPr/>
            </p:nvSpPr>
            <p:spPr bwMode="auto">
              <a:xfrm>
                <a:off x="1493" y="1124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408" name="Oval 192"/>
              <p:cNvSpPr>
                <a:spLocks noChangeArrowheads="1"/>
              </p:cNvSpPr>
              <p:nvPr/>
            </p:nvSpPr>
            <p:spPr bwMode="auto">
              <a:xfrm>
                <a:off x="1210" y="844"/>
                <a:ext cx="568" cy="274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409" name="Text Box 193"/>
              <p:cNvSpPr txBox="1">
                <a:spLocks noChangeArrowheads="1"/>
              </p:cNvSpPr>
              <p:nvPr/>
            </p:nvSpPr>
            <p:spPr bwMode="auto">
              <a:xfrm>
                <a:off x="1150" y="854"/>
                <a:ext cx="701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410" name="Text Box 194"/>
              <p:cNvSpPr txBox="1">
                <a:spLocks noChangeArrowheads="1"/>
              </p:cNvSpPr>
              <p:nvPr/>
            </p:nvSpPr>
            <p:spPr bwMode="auto">
              <a:xfrm>
                <a:off x="1317" y="1217"/>
                <a:ext cx="349" cy="156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411" name="Line 195"/>
              <p:cNvSpPr>
                <a:spLocks noChangeShapeType="1"/>
              </p:cNvSpPr>
              <p:nvPr/>
            </p:nvSpPr>
            <p:spPr bwMode="auto">
              <a:xfrm>
                <a:off x="1498" y="1374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412" name="Text Box 196"/>
              <p:cNvSpPr txBox="1">
                <a:spLocks noChangeArrowheads="1"/>
              </p:cNvSpPr>
              <p:nvPr/>
            </p:nvSpPr>
            <p:spPr bwMode="auto">
              <a:xfrm>
                <a:off x="1263" y="1478"/>
                <a:ext cx="460" cy="156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413" name="Line 197"/>
              <p:cNvSpPr>
                <a:spLocks noChangeShapeType="1"/>
              </p:cNvSpPr>
              <p:nvPr/>
            </p:nvSpPr>
            <p:spPr bwMode="auto">
              <a:xfrm>
                <a:off x="1502" y="1641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9414" name="Text Box 198"/>
            <p:cNvSpPr txBox="1">
              <a:spLocks noChangeArrowheads="1"/>
            </p:cNvSpPr>
            <p:nvPr/>
          </p:nvSpPr>
          <p:spPr bwMode="auto">
            <a:xfrm>
              <a:off x="4103" y="808"/>
              <a:ext cx="217" cy="28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/>
              </a:r>
              <a:br>
                <a:rPr lang="en-US" sz="1200"/>
              </a:br>
              <a:r>
                <a:rPr lang="en-US" sz="1200"/>
                <a:t>…</a:t>
              </a:r>
            </a:p>
          </p:txBody>
        </p:sp>
        <p:sp>
          <p:nvSpPr>
            <p:cNvPr id="649415" name="Line 199"/>
            <p:cNvSpPr>
              <a:spLocks noChangeShapeType="1"/>
            </p:cNvSpPr>
            <p:nvPr/>
          </p:nvSpPr>
          <p:spPr bwMode="auto">
            <a:xfrm flipH="1">
              <a:off x="4213" y="1710"/>
              <a:ext cx="0" cy="1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9416" name="Group 200"/>
            <p:cNvGrpSpPr>
              <a:grpSpLocks/>
            </p:cNvGrpSpPr>
            <p:nvPr/>
          </p:nvGrpSpPr>
          <p:grpSpPr bwMode="auto">
            <a:xfrm>
              <a:off x="4263" y="525"/>
              <a:ext cx="701" cy="948"/>
              <a:chOff x="1150" y="793"/>
              <a:chExt cx="701" cy="948"/>
            </a:xfrm>
          </p:grpSpPr>
          <p:sp>
            <p:nvSpPr>
              <p:cNvPr id="649417" name="Rectangle 201"/>
              <p:cNvSpPr>
                <a:spLocks noChangeArrowheads="1"/>
              </p:cNvSpPr>
              <p:nvPr/>
            </p:nvSpPr>
            <p:spPr bwMode="auto">
              <a:xfrm>
                <a:off x="1197" y="793"/>
                <a:ext cx="599" cy="937"/>
              </a:xfrm>
              <a:prstGeom prst="rect">
                <a:avLst/>
              </a:prstGeom>
              <a:solidFill>
                <a:srgbClr val="C0C0C0"/>
              </a:solidFill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418" name="Line 202"/>
              <p:cNvSpPr>
                <a:spLocks noChangeShapeType="1"/>
              </p:cNvSpPr>
              <p:nvPr/>
            </p:nvSpPr>
            <p:spPr bwMode="auto">
              <a:xfrm>
                <a:off x="1493" y="1124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419" name="Oval 203"/>
              <p:cNvSpPr>
                <a:spLocks noChangeArrowheads="1"/>
              </p:cNvSpPr>
              <p:nvPr/>
            </p:nvSpPr>
            <p:spPr bwMode="auto">
              <a:xfrm>
                <a:off x="1210" y="844"/>
                <a:ext cx="568" cy="274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420" name="Text Box 204"/>
              <p:cNvSpPr txBox="1">
                <a:spLocks noChangeArrowheads="1"/>
              </p:cNvSpPr>
              <p:nvPr/>
            </p:nvSpPr>
            <p:spPr bwMode="auto">
              <a:xfrm>
                <a:off x="1150" y="854"/>
                <a:ext cx="701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421" name="Text Box 205"/>
              <p:cNvSpPr txBox="1">
                <a:spLocks noChangeArrowheads="1"/>
              </p:cNvSpPr>
              <p:nvPr/>
            </p:nvSpPr>
            <p:spPr bwMode="auto">
              <a:xfrm>
                <a:off x="1317" y="1217"/>
                <a:ext cx="349" cy="156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422" name="Line 206"/>
              <p:cNvSpPr>
                <a:spLocks noChangeShapeType="1"/>
              </p:cNvSpPr>
              <p:nvPr/>
            </p:nvSpPr>
            <p:spPr bwMode="auto">
              <a:xfrm>
                <a:off x="1498" y="1374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423" name="Text Box 207"/>
              <p:cNvSpPr txBox="1">
                <a:spLocks noChangeArrowheads="1"/>
              </p:cNvSpPr>
              <p:nvPr/>
            </p:nvSpPr>
            <p:spPr bwMode="auto">
              <a:xfrm>
                <a:off x="1263" y="1478"/>
                <a:ext cx="460" cy="156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2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424" name="Line 208"/>
              <p:cNvSpPr>
                <a:spLocks noChangeShapeType="1"/>
              </p:cNvSpPr>
              <p:nvPr/>
            </p:nvSpPr>
            <p:spPr bwMode="auto">
              <a:xfrm>
                <a:off x="1502" y="1641"/>
                <a:ext cx="0" cy="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9425" name="Text Box 209"/>
          <p:cNvSpPr txBox="1">
            <a:spLocks noChangeArrowheads="1"/>
          </p:cNvSpPr>
          <p:nvPr/>
        </p:nvSpPr>
        <p:spPr bwMode="auto">
          <a:xfrm>
            <a:off x="890588" y="3533775"/>
            <a:ext cx="7367587" cy="5191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General Abstraction: Tree of Caches</a:t>
            </a:r>
          </a:p>
        </p:txBody>
      </p:sp>
      <p:sp>
        <p:nvSpPr>
          <p:cNvPr id="649426" name="Text Box 210"/>
          <p:cNvSpPr txBox="1">
            <a:spLocks noChangeArrowheads="1"/>
          </p:cNvSpPr>
          <p:nvPr/>
        </p:nvSpPr>
        <p:spPr bwMode="auto">
          <a:xfrm>
            <a:off x="498475" y="1144588"/>
            <a:ext cx="2022475" cy="14001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Specific</a:t>
            </a:r>
          </a:p>
          <a:p>
            <a:r>
              <a:rPr lang="en-US"/>
              <a:t>Example:</a:t>
            </a:r>
          </a:p>
          <a:p>
            <a:endParaRPr lang="en-US" sz="1400"/>
          </a:p>
          <a:p>
            <a:r>
              <a:rPr lang="en-US"/>
              <a:t>Xeon 7500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4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Hierarchy: Simplified View 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What yields good hierarchy performance?</a:t>
            </a:r>
          </a:p>
          <a:p>
            <a:r>
              <a:rPr lang="en-US">
                <a:solidFill>
                  <a:srgbClr val="FF0000"/>
                </a:solidFill>
              </a:rPr>
              <a:t> Spatial locality</a:t>
            </a:r>
            <a:r>
              <a:rPr lang="en-US"/>
              <a:t>: use what’s brought in</a:t>
            </a:r>
          </a:p>
          <a:p>
            <a:pPr lvl="2"/>
            <a:r>
              <a:rPr lang="en-US">
                <a:solidFill>
                  <a:schemeClr val="hlink"/>
                </a:solidFill>
              </a:rPr>
              <a:t>Popular sizes: Cache lines 64B; Pages 4KB</a:t>
            </a:r>
          </a:p>
          <a:p>
            <a:r>
              <a:rPr lang="en-US">
                <a:solidFill>
                  <a:srgbClr val="FF0000"/>
                </a:solidFill>
              </a:rPr>
              <a:t> Temporal locality</a:t>
            </a:r>
            <a:r>
              <a:rPr lang="en-US"/>
              <a:t>: reuse it</a:t>
            </a:r>
          </a:p>
          <a:p>
            <a:r>
              <a:rPr lang="en-US">
                <a:solidFill>
                  <a:srgbClr val="FF0000"/>
                </a:solidFill>
              </a:rPr>
              <a:t> Constructive sharing</a:t>
            </a:r>
            <a:r>
              <a:rPr lang="en-US"/>
              <a:t>: don’t step on others’ toes</a:t>
            </a:r>
          </a:p>
          <a:p>
            <a:endParaRPr lang="en-US" sz="1400"/>
          </a:p>
          <a:p>
            <a:pPr>
              <a:buFontTx/>
              <a:buNone/>
            </a:pPr>
            <a:r>
              <a:rPr lang="en-US" sz="2800">
                <a:solidFill>
                  <a:schemeClr val="folHlink"/>
                </a:solidFill>
              </a:rPr>
              <a:t>How might one simplify the view?</a:t>
            </a:r>
          </a:p>
          <a:p>
            <a:r>
              <a:rPr lang="en-US">
                <a:solidFill>
                  <a:schemeClr val="folHlink"/>
                </a:solidFill>
              </a:rPr>
              <a:t> Approach 1: Design to a 2 or 3 level hierarchy (?)</a:t>
            </a:r>
          </a:p>
          <a:p>
            <a:r>
              <a:rPr lang="en-US">
                <a:solidFill>
                  <a:schemeClr val="folHlink"/>
                </a:solidFill>
              </a:rPr>
              <a:t> Approach 2: Design to a sequential hierarchy (?)</a:t>
            </a:r>
          </a:p>
          <a:p>
            <a:r>
              <a:rPr lang="en-US">
                <a:solidFill>
                  <a:schemeClr val="folHlink"/>
                </a:solidFill>
              </a:rPr>
              <a:t> Approach 3: Do both (??)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Hierarchies: Simplified View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sz="2800"/>
              <a:t>External Memory Model</a:t>
            </a:r>
          </a:p>
          <a:p>
            <a:pPr lvl="2"/>
            <a:r>
              <a:rPr lang="en-US"/>
              <a:t>See [J.S. Vitter, </a:t>
            </a:r>
            <a:r>
              <a:rPr lang="en-US" i="1"/>
              <a:t>ACM Computing Surveys</a:t>
            </a:r>
            <a:r>
              <a:rPr lang="en-US"/>
              <a:t>, 2001]</a:t>
            </a:r>
          </a:p>
        </p:txBody>
      </p:sp>
      <p:sp>
        <p:nvSpPr>
          <p:cNvPr id="650245" name="Text Box 5"/>
          <p:cNvSpPr txBox="1">
            <a:spLocks noChangeArrowheads="1"/>
          </p:cNvSpPr>
          <p:nvPr/>
        </p:nvSpPr>
        <p:spPr bwMode="auto">
          <a:xfrm>
            <a:off x="6400800" y="2867025"/>
            <a:ext cx="2732088" cy="22828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>
                <a:solidFill>
                  <a:srgbClr val="9900CC"/>
                </a:solidFill>
              </a:rPr>
              <a:t>Simple model</a:t>
            </a:r>
          </a:p>
          <a:p>
            <a:pPr algn="l">
              <a:lnSpc>
                <a:spcPct val="150000"/>
              </a:lnSpc>
            </a:pPr>
            <a:r>
              <a:rPr lang="en-US">
                <a:solidFill>
                  <a:srgbClr val="9900CC"/>
                </a:solidFill>
              </a:rPr>
              <a:t>Minimize I/Os</a:t>
            </a:r>
            <a:endParaRPr lang="en-US" sz="1200">
              <a:solidFill>
                <a:srgbClr val="9900CC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>
                <a:solidFill>
                  <a:srgbClr val="9900CC"/>
                </a:solidFill>
              </a:rPr>
              <a:t>Only 2 levels</a:t>
            </a:r>
          </a:p>
          <a:p>
            <a:pPr algn="l">
              <a:lnSpc>
                <a:spcPct val="150000"/>
              </a:lnSpc>
            </a:pPr>
            <a:r>
              <a:rPr lang="en-US">
                <a:solidFill>
                  <a:srgbClr val="9900CC"/>
                </a:solidFill>
              </a:rPr>
              <a:t>Only 1 “cache”</a:t>
            </a:r>
          </a:p>
        </p:txBody>
      </p:sp>
      <p:grpSp>
        <p:nvGrpSpPr>
          <p:cNvPr id="650260" name="Group 20"/>
          <p:cNvGrpSpPr>
            <a:grpSpLocks/>
          </p:cNvGrpSpPr>
          <p:nvPr/>
        </p:nvGrpSpPr>
        <p:grpSpPr bwMode="auto">
          <a:xfrm>
            <a:off x="346075" y="2422525"/>
            <a:ext cx="5440363" cy="3138488"/>
            <a:chOff x="803" y="1391"/>
            <a:chExt cx="3427" cy="1977"/>
          </a:xfrm>
        </p:grpSpPr>
        <p:sp>
          <p:nvSpPr>
            <p:cNvPr id="650247" name="Rectangle 7"/>
            <p:cNvSpPr>
              <a:spLocks noChangeArrowheads="1"/>
            </p:cNvSpPr>
            <p:nvPr/>
          </p:nvSpPr>
          <p:spPr bwMode="auto">
            <a:xfrm>
              <a:off x="803" y="1391"/>
              <a:ext cx="3427" cy="1977"/>
            </a:xfrm>
            <a:prstGeom prst="rect">
              <a:avLst/>
            </a:prstGeom>
            <a:solidFill>
              <a:schemeClr val="tx2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49" name="Line 9"/>
            <p:cNvSpPr>
              <a:spLocks noChangeShapeType="1"/>
            </p:cNvSpPr>
            <p:nvPr/>
          </p:nvSpPr>
          <p:spPr bwMode="auto">
            <a:xfrm>
              <a:off x="2476" y="1876"/>
              <a:ext cx="0" cy="37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0250" name="Text Box 10"/>
            <p:cNvSpPr txBox="1">
              <a:spLocks noChangeArrowheads="1"/>
            </p:cNvSpPr>
            <p:nvPr/>
          </p:nvSpPr>
          <p:spPr bwMode="auto">
            <a:xfrm>
              <a:off x="1354" y="1509"/>
              <a:ext cx="2266" cy="352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Main Memory (size M)</a:t>
              </a:r>
            </a:p>
          </p:txBody>
        </p:sp>
        <p:sp>
          <p:nvSpPr>
            <p:cNvPr id="650251" name="AutoShape 11"/>
            <p:cNvSpPr>
              <a:spLocks noChangeAspect="1" noChangeArrowheads="1"/>
            </p:cNvSpPr>
            <p:nvPr/>
          </p:nvSpPr>
          <p:spPr bwMode="auto">
            <a:xfrm>
              <a:off x="1073" y="2219"/>
              <a:ext cx="539" cy="731"/>
            </a:xfrm>
            <a:prstGeom prst="can">
              <a:avLst>
                <a:gd name="adj" fmla="val 33905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50252" name="AutoShape 12"/>
            <p:cNvSpPr>
              <a:spLocks noChangeAspect="1" noChangeArrowheads="1"/>
            </p:cNvSpPr>
            <p:nvPr/>
          </p:nvSpPr>
          <p:spPr bwMode="auto">
            <a:xfrm>
              <a:off x="1537" y="2224"/>
              <a:ext cx="539" cy="731"/>
            </a:xfrm>
            <a:prstGeom prst="can">
              <a:avLst>
                <a:gd name="adj" fmla="val 33905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3" name="AutoShape 13"/>
            <p:cNvSpPr>
              <a:spLocks noChangeAspect="1" noChangeArrowheads="1"/>
            </p:cNvSpPr>
            <p:nvPr/>
          </p:nvSpPr>
          <p:spPr bwMode="auto">
            <a:xfrm>
              <a:off x="2026" y="2217"/>
              <a:ext cx="539" cy="732"/>
            </a:xfrm>
            <a:prstGeom prst="can">
              <a:avLst>
                <a:gd name="adj" fmla="val 33952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4" name="AutoShape 14"/>
            <p:cNvSpPr>
              <a:spLocks noChangeAspect="1" noChangeArrowheads="1"/>
            </p:cNvSpPr>
            <p:nvPr/>
          </p:nvSpPr>
          <p:spPr bwMode="auto">
            <a:xfrm>
              <a:off x="2489" y="2224"/>
              <a:ext cx="539" cy="731"/>
            </a:xfrm>
            <a:prstGeom prst="can">
              <a:avLst>
                <a:gd name="adj" fmla="val 33905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5" name="AutoShape 15"/>
            <p:cNvSpPr>
              <a:spLocks noChangeAspect="1" noChangeArrowheads="1"/>
            </p:cNvSpPr>
            <p:nvPr/>
          </p:nvSpPr>
          <p:spPr bwMode="auto">
            <a:xfrm>
              <a:off x="2961" y="2221"/>
              <a:ext cx="539" cy="731"/>
            </a:xfrm>
            <a:prstGeom prst="can">
              <a:avLst>
                <a:gd name="adj" fmla="val 33905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6" name="AutoShape 16"/>
            <p:cNvSpPr>
              <a:spLocks noChangeAspect="1" noChangeArrowheads="1"/>
            </p:cNvSpPr>
            <p:nvPr/>
          </p:nvSpPr>
          <p:spPr bwMode="auto">
            <a:xfrm>
              <a:off x="3441" y="2219"/>
              <a:ext cx="539" cy="731"/>
            </a:xfrm>
            <a:prstGeom prst="can">
              <a:avLst>
                <a:gd name="adj" fmla="val 33905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7" name="Text Box 17"/>
            <p:cNvSpPr txBox="1">
              <a:spLocks noChangeArrowheads="1"/>
            </p:cNvSpPr>
            <p:nvPr/>
          </p:nvSpPr>
          <p:spPr bwMode="auto">
            <a:xfrm>
              <a:off x="1351" y="2477"/>
              <a:ext cx="2252" cy="288"/>
            </a:xfrm>
            <a:prstGeom prst="rect">
              <a:avLst/>
            </a:prstGeom>
            <a:solidFill>
              <a:srgbClr val="CCECFF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</a:rPr>
                <a:t>External Memory</a:t>
              </a:r>
            </a:p>
          </p:txBody>
        </p:sp>
        <p:sp>
          <p:nvSpPr>
            <p:cNvPr id="650258" name="Text Box 18"/>
            <p:cNvSpPr txBox="1">
              <a:spLocks noChangeArrowheads="1"/>
            </p:cNvSpPr>
            <p:nvPr/>
          </p:nvSpPr>
          <p:spPr bwMode="auto">
            <a:xfrm>
              <a:off x="2514" y="1866"/>
              <a:ext cx="1269" cy="28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Block size B</a:t>
              </a:r>
            </a:p>
          </p:txBody>
        </p:sp>
        <p:sp>
          <p:nvSpPr>
            <p:cNvPr id="650259" name="Text Box 19"/>
            <p:cNvSpPr txBox="1">
              <a:spLocks noChangeArrowheads="1"/>
            </p:cNvSpPr>
            <p:nvPr/>
          </p:nvSpPr>
          <p:spPr bwMode="auto">
            <a:xfrm>
              <a:off x="1197" y="3031"/>
              <a:ext cx="2655" cy="28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External Memory Model</a:t>
              </a:r>
            </a:p>
          </p:txBody>
        </p:sp>
      </p:grpSp>
      <p:sp>
        <p:nvSpPr>
          <p:cNvPr id="650261" name="Text Box 21"/>
          <p:cNvSpPr txBox="1">
            <a:spLocks noChangeArrowheads="1"/>
          </p:cNvSpPr>
          <p:nvPr/>
        </p:nvSpPr>
        <p:spPr bwMode="auto">
          <a:xfrm>
            <a:off x="612775" y="5905500"/>
            <a:ext cx="7789863" cy="457200"/>
          </a:xfrm>
          <a:prstGeom prst="rect">
            <a:avLst/>
          </a:prstGeom>
          <a:solidFill>
            <a:schemeClr val="folHlink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Can be good choice if bottleneck is last level</a:t>
            </a:r>
          </a:p>
        </p:txBody>
      </p:sp>
      <p:pic>
        <p:nvPicPr>
          <p:cNvPr id="650262" name="Picture 22" descr="face-frowny-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5188" y="4133850"/>
            <a:ext cx="442912" cy="442913"/>
          </a:xfrm>
          <a:prstGeom prst="rect">
            <a:avLst/>
          </a:prstGeom>
          <a:noFill/>
        </p:spPr>
      </p:pic>
      <p:pic>
        <p:nvPicPr>
          <p:cNvPr id="650263" name="Picture 23" descr="face-smily-g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0738" y="3040063"/>
            <a:ext cx="450850" cy="450850"/>
          </a:xfrm>
          <a:prstGeom prst="rect">
            <a:avLst/>
          </a:prstGeom>
          <a:noFill/>
        </p:spPr>
      </p:pic>
      <p:pic>
        <p:nvPicPr>
          <p:cNvPr id="650264" name="Picture 24" descr="face-smily-g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550" y="3570288"/>
            <a:ext cx="450850" cy="450850"/>
          </a:xfrm>
          <a:prstGeom prst="rect">
            <a:avLst/>
          </a:prstGeom>
          <a:noFill/>
        </p:spPr>
      </p:pic>
      <p:pic>
        <p:nvPicPr>
          <p:cNvPr id="650265" name="Picture 25" descr="face-frowny-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4679950"/>
            <a:ext cx="442913" cy="44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5" grpId="0"/>
      <p:bldP spid="6502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Hierarchies: Simplified View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942975"/>
            <a:ext cx="8788400" cy="5397500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800" dirty="0" smtClean="0"/>
              <a:t>Cache-Oblivious Model </a:t>
            </a:r>
            <a:r>
              <a:rPr lang="en-US" b="0" dirty="0">
                <a:solidFill>
                  <a:schemeClr val="folHlink"/>
                </a:solidFill>
              </a:rPr>
              <a:t>[</a:t>
            </a:r>
            <a:r>
              <a:rPr lang="en-US" b="0" dirty="0" err="1">
                <a:solidFill>
                  <a:schemeClr val="folHlink"/>
                </a:solidFill>
              </a:rPr>
              <a:t>Frigo</a:t>
            </a:r>
            <a:r>
              <a:rPr lang="en-US" b="0" dirty="0">
                <a:solidFill>
                  <a:schemeClr val="folHlink"/>
                </a:solidFill>
              </a:rPr>
              <a:t> et al., FOCS’99]</a:t>
            </a:r>
          </a:p>
        </p:txBody>
      </p:sp>
      <p:grpSp>
        <p:nvGrpSpPr>
          <p:cNvPr id="652292" name="Group 4"/>
          <p:cNvGrpSpPr>
            <a:grpSpLocks/>
          </p:cNvGrpSpPr>
          <p:nvPr/>
        </p:nvGrpSpPr>
        <p:grpSpPr bwMode="auto">
          <a:xfrm>
            <a:off x="271463" y="1552575"/>
            <a:ext cx="4291012" cy="2511425"/>
            <a:chOff x="1366" y="2323"/>
            <a:chExt cx="2703" cy="1582"/>
          </a:xfrm>
        </p:grpSpPr>
        <p:sp>
          <p:nvSpPr>
            <p:cNvPr id="652293" name="Rectangle 5"/>
            <p:cNvSpPr>
              <a:spLocks noChangeArrowheads="1"/>
            </p:cNvSpPr>
            <p:nvPr/>
          </p:nvSpPr>
          <p:spPr bwMode="auto">
            <a:xfrm>
              <a:off x="1366" y="2323"/>
              <a:ext cx="2703" cy="1560"/>
            </a:xfrm>
            <a:prstGeom prst="rect">
              <a:avLst/>
            </a:prstGeom>
            <a:solidFill>
              <a:schemeClr val="tx2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2294" name="Group 6"/>
            <p:cNvGrpSpPr>
              <a:grpSpLocks/>
            </p:cNvGrpSpPr>
            <p:nvPr/>
          </p:nvGrpSpPr>
          <p:grpSpPr bwMode="auto">
            <a:xfrm>
              <a:off x="1579" y="2416"/>
              <a:ext cx="2293" cy="1141"/>
              <a:chOff x="3271" y="2722"/>
              <a:chExt cx="2293" cy="1141"/>
            </a:xfrm>
          </p:grpSpPr>
          <p:sp>
            <p:nvSpPr>
              <p:cNvPr id="652295" name="Line 7"/>
              <p:cNvSpPr>
                <a:spLocks noChangeShapeType="1"/>
              </p:cNvSpPr>
              <p:nvPr/>
            </p:nvSpPr>
            <p:spPr bwMode="auto">
              <a:xfrm>
                <a:off x="4378" y="3033"/>
                <a:ext cx="0" cy="26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296" name="Text Box 8"/>
              <p:cNvSpPr txBox="1">
                <a:spLocks noChangeArrowheads="1"/>
              </p:cNvSpPr>
              <p:nvPr/>
            </p:nvSpPr>
            <p:spPr bwMode="auto">
              <a:xfrm>
                <a:off x="3493" y="2722"/>
                <a:ext cx="1787" cy="306"/>
              </a:xfrm>
              <a:prstGeom prst="rect">
                <a:avLst/>
              </a:prstGeom>
              <a:solidFill>
                <a:srgbClr val="66FF66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Main Memory (size M)</a:t>
                </a:r>
              </a:p>
            </p:txBody>
          </p:sp>
          <p:sp>
            <p:nvSpPr>
              <p:cNvPr id="652297" name="AutoShape 9"/>
              <p:cNvSpPr>
                <a:spLocks noChangeAspect="1" noChangeArrowheads="1"/>
              </p:cNvSpPr>
              <p:nvPr/>
            </p:nvSpPr>
            <p:spPr bwMode="auto">
              <a:xfrm>
                <a:off x="3271" y="3282"/>
                <a:ext cx="425" cy="577"/>
              </a:xfrm>
              <a:prstGeom prst="can">
                <a:avLst>
                  <a:gd name="adj" fmla="val 33941"/>
                </a:avLst>
              </a:prstGeom>
              <a:solidFill>
                <a:srgbClr val="CCEC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2298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3637" y="3286"/>
                <a:ext cx="425" cy="577"/>
              </a:xfrm>
              <a:prstGeom prst="can">
                <a:avLst>
                  <a:gd name="adj" fmla="val 33941"/>
                </a:avLst>
              </a:prstGeom>
              <a:solidFill>
                <a:srgbClr val="CCEC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29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4023" y="3281"/>
                <a:ext cx="425" cy="577"/>
              </a:xfrm>
              <a:prstGeom prst="can">
                <a:avLst>
                  <a:gd name="adj" fmla="val 33941"/>
                </a:avLst>
              </a:prstGeom>
              <a:solidFill>
                <a:srgbClr val="CCEC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300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388" y="3286"/>
                <a:ext cx="425" cy="577"/>
              </a:xfrm>
              <a:prstGeom prst="can">
                <a:avLst>
                  <a:gd name="adj" fmla="val 33941"/>
                </a:avLst>
              </a:prstGeom>
              <a:solidFill>
                <a:srgbClr val="CCEC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301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4760" y="3284"/>
                <a:ext cx="425" cy="577"/>
              </a:xfrm>
              <a:prstGeom prst="can">
                <a:avLst>
                  <a:gd name="adj" fmla="val 33941"/>
                </a:avLst>
              </a:prstGeom>
              <a:solidFill>
                <a:srgbClr val="CCEC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302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5139" y="3282"/>
                <a:ext cx="425" cy="577"/>
              </a:xfrm>
              <a:prstGeom prst="can">
                <a:avLst>
                  <a:gd name="adj" fmla="val 33941"/>
                </a:avLst>
              </a:prstGeom>
              <a:solidFill>
                <a:srgbClr val="CCEC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303" name="Text Box 15"/>
              <p:cNvSpPr txBox="1">
                <a:spLocks noChangeArrowheads="1"/>
              </p:cNvSpPr>
              <p:nvPr/>
            </p:nvSpPr>
            <p:spPr bwMode="auto">
              <a:xfrm>
                <a:off x="3490" y="3486"/>
                <a:ext cx="1777" cy="250"/>
              </a:xfrm>
              <a:prstGeom prst="rect">
                <a:avLst/>
              </a:prstGeom>
              <a:solidFill>
                <a:srgbClr val="CCECFF"/>
              </a:solidFill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000000"/>
                    </a:solidFill>
                  </a:rPr>
                  <a:t>External Memory</a:t>
                </a:r>
              </a:p>
            </p:txBody>
          </p:sp>
          <p:sp>
            <p:nvSpPr>
              <p:cNvPr id="652304" name="Text Box 16"/>
              <p:cNvSpPr txBox="1">
                <a:spLocks noChangeArrowheads="1"/>
              </p:cNvSpPr>
              <p:nvPr/>
            </p:nvSpPr>
            <p:spPr bwMode="auto">
              <a:xfrm>
                <a:off x="4372" y="3029"/>
                <a:ext cx="1073" cy="250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0"/>
                  <a:t>Block size B</a:t>
                </a:r>
              </a:p>
            </p:txBody>
          </p:sp>
        </p:grpSp>
        <p:sp>
          <p:nvSpPr>
            <p:cNvPr id="652305" name="Text Box 17"/>
            <p:cNvSpPr txBox="1">
              <a:spLocks noChangeArrowheads="1"/>
            </p:cNvSpPr>
            <p:nvPr/>
          </p:nvSpPr>
          <p:spPr bwMode="auto">
            <a:xfrm>
              <a:off x="1680" y="3617"/>
              <a:ext cx="2096" cy="28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Ideal Cache Model</a:t>
              </a:r>
            </a:p>
          </p:txBody>
        </p:sp>
      </p:grpSp>
      <p:sp>
        <p:nvSpPr>
          <p:cNvPr id="652306" name="Text Box 18"/>
          <p:cNvSpPr txBox="1">
            <a:spLocks noChangeArrowheads="1"/>
          </p:cNvSpPr>
          <p:nvPr/>
        </p:nvSpPr>
        <p:spPr bwMode="auto">
          <a:xfrm>
            <a:off x="5087938" y="1846263"/>
            <a:ext cx="3598862" cy="17653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Twist on EM Model: </a:t>
            </a:r>
            <a:br>
              <a:rPr lang="en-US"/>
            </a:br>
            <a:r>
              <a:rPr lang="en-US"/>
              <a:t>M &amp; B unknown</a:t>
            </a:r>
            <a:br>
              <a:rPr lang="en-US"/>
            </a:br>
            <a:r>
              <a:rPr lang="en-US"/>
              <a:t>to Algorithm</a:t>
            </a:r>
          </a:p>
          <a:p>
            <a:endParaRPr lang="en-US" sz="1400">
              <a:solidFill>
                <a:srgbClr val="9900CC"/>
              </a:solidFill>
            </a:endParaRPr>
          </a:p>
          <a:p>
            <a:r>
              <a:rPr lang="en-US">
                <a:solidFill>
                  <a:srgbClr val="9900CC"/>
                </a:solidFill>
              </a:rPr>
              <a:t>    simple model</a:t>
            </a:r>
            <a:endParaRPr lang="en-US"/>
          </a:p>
        </p:txBody>
      </p:sp>
      <p:sp>
        <p:nvSpPr>
          <p:cNvPr id="652307" name="Text Box 19"/>
          <p:cNvSpPr txBox="1">
            <a:spLocks noChangeArrowheads="1"/>
          </p:cNvSpPr>
          <p:nvPr/>
        </p:nvSpPr>
        <p:spPr bwMode="auto">
          <a:xfrm>
            <a:off x="-58738" y="4740275"/>
            <a:ext cx="9267826" cy="8223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CC"/>
                </a:solidFill>
              </a:rPr>
              <a:t>      Key Goal      Guaranteed good cache performance</a:t>
            </a:r>
            <a:br>
              <a:rPr lang="en-US">
                <a:solidFill>
                  <a:srgbClr val="9900CC"/>
                </a:solidFill>
              </a:rPr>
            </a:br>
            <a:r>
              <a:rPr lang="en-US">
                <a:solidFill>
                  <a:srgbClr val="9900CC"/>
                </a:solidFill>
              </a:rPr>
              <a:t>                 at </a:t>
            </a:r>
            <a:r>
              <a:rPr lang="en-US">
                <a:solidFill>
                  <a:srgbClr val="FF0000"/>
                </a:solidFill>
              </a:rPr>
              <a:t>all </a:t>
            </a:r>
            <a:r>
              <a:rPr lang="en-US">
                <a:solidFill>
                  <a:srgbClr val="9900CC"/>
                </a:solidFill>
              </a:rPr>
              <a:t>levels of hierarchy </a:t>
            </a:r>
          </a:p>
        </p:txBody>
      </p:sp>
      <p:sp>
        <p:nvSpPr>
          <p:cNvPr id="652308" name="AutoShape 20"/>
          <p:cNvSpPr>
            <a:spLocks noChangeArrowheads="1"/>
          </p:cNvSpPr>
          <p:nvPr/>
        </p:nvSpPr>
        <p:spPr bwMode="auto">
          <a:xfrm>
            <a:off x="2286000" y="4840288"/>
            <a:ext cx="371475" cy="292100"/>
          </a:xfrm>
          <a:prstGeom prst="rightArrow">
            <a:avLst>
              <a:gd name="adj1" fmla="val 50000"/>
              <a:gd name="adj2" fmla="val 31793"/>
            </a:avLst>
          </a:prstGeom>
          <a:solidFill>
            <a:srgbClr val="9900CC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2309" name="Text Box 21"/>
          <p:cNvSpPr txBox="1">
            <a:spLocks noChangeArrowheads="1"/>
          </p:cNvSpPr>
          <p:nvPr/>
        </p:nvSpPr>
        <p:spPr bwMode="auto">
          <a:xfrm>
            <a:off x="573088" y="5505450"/>
            <a:ext cx="6297612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9900CC"/>
                </a:solidFill>
              </a:rPr>
              <a:t>Single CPU only (All caches shared)</a:t>
            </a:r>
          </a:p>
        </p:txBody>
      </p:sp>
      <p:sp>
        <p:nvSpPr>
          <p:cNvPr id="652310" name="Text Box 22"/>
          <p:cNvSpPr txBox="1">
            <a:spLocks noChangeArrowheads="1"/>
          </p:cNvSpPr>
          <p:nvPr/>
        </p:nvSpPr>
        <p:spPr bwMode="auto">
          <a:xfrm>
            <a:off x="-69850" y="4156075"/>
            <a:ext cx="9301163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Key Algorithm Goal: Good performance for any M &amp; B</a:t>
            </a:r>
          </a:p>
        </p:txBody>
      </p:sp>
      <p:sp>
        <p:nvSpPr>
          <p:cNvPr id="652311" name="Text Box 23"/>
          <p:cNvSpPr txBox="1">
            <a:spLocks noChangeArrowheads="1"/>
          </p:cNvSpPr>
          <p:nvPr/>
        </p:nvSpPr>
        <p:spPr bwMode="auto">
          <a:xfrm>
            <a:off x="1687513" y="6005513"/>
            <a:ext cx="5765800" cy="457200"/>
          </a:xfrm>
          <a:prstGeom prst="rect">
            <a:avLst/>
          </a:prstGeom>
          <a:solidFill>
            <a:schemeClr val="folHlink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Encourages Hierarchical Locality</a:t>
            </a:r>
          </a:p>
        </p:txBody>
      </p:sp>
      <p:pic>
        <p:nvPicPr>
          <p:cNvPr id="652312" name="Picture 24" descr="face-smily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178175"/>
            <a:ext cx="450850" cy="450850"/>
          </a:xfrm>
          <a:prstGeom prst="rect">
            <a:avLst/>
          </a:prstGeom>
          <a:noFill/>
        </p:spPr>
      </p:pic>
      <p:pic>
        <p:nvPicPr>
          <p:cNvPr id="652313" name="Picture 25" descr="face-smily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740275"/>
            <a:ext cx="450850" cy="450850"/>
          </a:xfrm>
          <a:prstGeom prst="rect">
            <a:avLst/>
          </a:prstGeom>
          <a:noFill/>
        </p:spPr>
      </p:pic>
      <p:pic>
        <p:nvPicPr>
          <p:cNvPr id="652314" name="Picture 26" descr="face-frowny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505450"/>
            <a:ext cx="442912" cy="44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307" grpId="0"/>
      <p:bldP spid="652308" grpId="0" animBg="1"/>
      <p:bldP spid="652309" grpId="0"/>
      <p:bldP spid="6523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9144000" cy="517525"/>
          </a:xfrm>
        </p:spPr>
        <p:txBody>
          <a:bodyPr/>
          <a:lstStyle/>
          <a:p>
            <a:r>
              <a:rPr lang="en-US"/>
              <a:t>Example Paradigms Achieving Key Goal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03275"/>
            <a:ext cx="8532813" cy="360363"/>
          </a:xfrm>
        </p:spPr>
        <p:txBody>
          <a:bodyPr/>
          <a:lstStyle/>
          <a:p>
            <a:r>
              <a:rPr lang="en-US"/>
              <a:t> Scan: e.g., computing the sum of N items</a:t>
            </a:r>
          </a:p>
        </p:txBody>
      </p:sp>
      <p:sp>
        <p:nvSpPr>
          <p:cNvPr id="670724" name="Rectangle 4"/>
          <p:cNvSpPr>
            <a:spLocks noChangeArrowheads="1"/>
          </p:cNvSpPr>
          <p:nvPr/>
        </p:nvSpPr>
        <p:spPr bwMode="auto">
          <a:xfrm>
            <a:off x="571500" y="1385888"/>
            <a:ext cx="5546725" cy="300037"/>
          </a:xfrm>
          <a:prstGeom prst="rect">
            <a:avLst/>
          </a:prstGeom>
          <a:solidFill>
            <a:srgbClr val="FF99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25" name="Line 5"/>
          <p:cNvSpPr>
            <a:spLocks noChangeShapeType="1"/>
          </p:cNvSpPr>
          <p:nvPr/>
        </p:nvSpPr>
        <p:spPr bwMode="auto">
          <a:xfrm flipV="1">
            <a:off x="657225" y="1528763"/>
            <a:ext cx="5418138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6175375" y="1216025"/>
            <a:ext cx="2967038" cy="7016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9900CC"/>
                </a:solidFill>
              </a:rPr>
              <a:t>N/B misses, for</a:t>
            </a:r>
            <a:br>
              <a:rPr lang="en-US" sz="2000">
                <a:solidFill>
                  <a:srgbClr val="9900CC"/>
                </a:solidFill>
              </a:rPr>
            </a:br>
            <a:r>
              <a:rPr lang="en-US" sz="2000">
                <a:solidFill>
                  <a:srgbClr val="9900CC"/>
                </a:solidFill>
              </a:rPr>
              <a:t>any B (optimal)</a:t>
            </a:r>
          </a:p>
        </p:txBody>
      </p:sp>
      <p:sp>
        <p:nvSpPr>
          <p:cNvPr id="670727" name="Rectangle 7"/>
          <p:cNvSpPr>
            <a:spLocks noChangeArrowheads="1"/>
          </p:cNvSpPr>
          <p:nvPr/>
        </p:nvSpPr>
        <p:spPr bwMode="auto">
          <a:xfrm>
            <a:off x="6332538" y="2779713"/>
            <a:ext cx="1187450" cy="11715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/>
              <a:t>B</a:t>
            </a:r>
            <a:r>
              <a:rPr lang="en-US" sz="1400"/>
              <a:t>11</a:t>
            </a:r>
          </a:p>
        </p:txBody>
      </p:sp>
      <p:sp>
        <p:nvSpPr>
          <p:cNvPr id="670728" name="Rectangle 8"/>
          <p:cNvSpPr>
            <a:spLocks noChangeArrowheads="1"/>
          </p:cNvSpPr>
          <p:nvPr/>
        </p:nvSpPr>
        <p:spPr bwMode="auto">
          <a:xfrm>
            <a:off x="6332538" y="3962400"/>
            <a:ext cx="1187450" cy="11715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/>
              <a:t>B</a:t>
            </a:r>
            <a:r>
              <a:rPr lang="en-US" sz="1400"/>
              <a:t>21</a:t>
            </a:r>
          </a:p>
        </p:txBody>
      </p:sp>
      <p:sp>
        <p:nvSpPr>
          <p:cNvPr id="670729" name="Rectangle 9"/>
          <p:cNvSpPr>
            <a:spLocks noChangeArrowheads="1"/>
          </p:cNvSpPr>
          <p:nvPr/>
        </p:nvSpPr>
        <p:spPr bwMode="auto">
          <a:xfrm>
            <a:off x="239713" y="2255838"/>
            <a:ext cx="890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spcBef>
                <a:spcPct val="60000"/>
              </a:spcBef>
              <a:buFontTx/>
              <a:buChar char="•"/>
            </a:pPr>
            <a:r>
              <a:rPr lang="en-US"/>
              <a:t> Divide-and-Conquer: e.g., matrix multiply C=A*B</a:t>
            </a:r>
          </a:p>
        </p:txBody>
      </p:sp>
      <p:sp>
        <p:nvSpPr>
          <p:cNvPr id="670730" name="Rectangle 10"/>
          <p:cNvSpPr>
            <a:spLocks noChangeArrowheads="1"/>
          </p:cNvSpPr>
          <p:nvPr/>
        </p:nvSpPr>
        <p:spPr bwMode="auto">
          <a:xfrm>
            <a:off x="527050" y="2786063"/>
            <a:ext cx="1187450" cy="11715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/>
              <a:t>A</a:t>
            </a:r>
            <a:r>
              <a:rPr lang="en-US" sz="1400"/>
              <a:t>11</a:t>
            </a:r>
            <a:r>
              <a:rPr lang="en-US" sz="2000"/>
              <a:t>*B</a:t>
            </a:r>
            <a:r>
              <a:rPr lang="en-US" sz="1400"/>
              <a:t>11</a:t>
            </a:r>
          </a:p>
          <a:p>
            <a:r>
              <a:rPr lang="en-US" sz="2000"/>
              <a:t>+</a:t>
            </a:r>
          </a:p>
          <a:p>
            <a:r>
              <a:rPr lang="en-US" sz="2000"/>
              <a:t>A</a:t>
            </a:r>
            <a:r>
              <a:rPr lang="en-US" sz="1400"/>
              <a:t>12</a:t>
            </a:r>
            <a:r>
              <a:rPr lang="en-US" sz="2000"/>
              <a:t>*B</a:t>
            </a:r>
            <a:r>
              <a:rPr lang="en-US" sz="1400"/>
              <a:t>21</a:t>
            </a:r>
          </a:p>
        </p:txBody>
      </p:sp>
      <p:sp>
        <p:nvSpPr>
          <p:cNvPr id="670731" name="Rectangle 11"/>
          <p:cNvSpPr>
            <a:spLocks noChangeArrowheads="1"/>
          </p:cNvSpPr>
          <p:nvPr/>
        </p:nvSpPr>
        <p:spPr bwMode="auto">
          <a:xfrm>
            <a:off x="3478213" y="2782888"/>
            <a:ext cx="1187450" cy="11715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/>
              <a:t>A</a:t>
            </a:r>
            <a:r>
              <a:rPr lang="en-US" sz="1400"/>
              <a:t>11</a:t>
            </a:r>
          </a:p>
        </p:txBody>
      </p:sp>
      <p:sp>
        <p:nvSpPr>
          <p:cNvPr id="670732" name="Rectangle 12"/>
          <p:cNvSpPr>
            <a:spLocks noChangeArrowheads="1"/>
          </p:cNvSpPr>
          <p:nvPr/>
        </p:nvSpPr>
        <p:spPr bwMode="auto">
          <a:xfrm>
            <a:off x="4675188" y="2779713"/>
            <a:ext cx="1187450" cy="11715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/>
              <a:t>A</a:t>
            </a:r>
            <a:r>
              <a:rPr lang="en-US" sz="1400"/>
              <a:t>12</a:t>
            </a:r>
          </a:p>
        </p:txBody>
      </p:sp>
      <p:grpSp>
        <p:nvGrpSpPr>
          <p:cNvPr id="670733" name="Group 13"/>
          <p:cNvGrpSpPr>
            <a:grpSpLocks/>
          </p:cNvGrpSpPr>
          <p:nvPr/>
        </p:nvGrpSpPr>
        <p:grpSpPr bwMode="auto">
          <a:xfrm>
            <a:off x="433388" y="5942013"/>
            <a:ext cx="5838825" cy="454025"/>
            <a:chOff x="867" y="3644"/>
            <a:chExt cx="3678" cy="286"/>
          </a:xfrm>
        </p:grpSpPr>
        <p:sp>
          <p:nvSpPr>
            <p:cNvPr id="670734" name="Text Box 14"/>
            <p:cNvSpPr txBox="1">
              <a:spLocks noChangeArrowheads="1"/>
            </p:cNvSpPr>
            <p:nvPr/>
          </p:nvSpPr>
          <p:spPr bwMode="auto">
            <a:xfrm>
              <a:off x="867" y="3680"/>
              <a:ext cx="3678" cy="250"/>
            </a:xfrm>
            <a:prstGeom prst="rect">
              <a:avLst/>
            </a:prstGeom>
            <a:solidFill>
              <a:schemeClr val="bg1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9900CC"/>
                  </a:solidFill>
                </a:rPr>
                <a:t>O(N /B + N /(B*√M)) misses (optimal)</a:t>
              </a:r>
            </a:p>
          </p:txBody>
        </p:sp>
        <p:sp>
          <p:nvSpPr>
            <p:cNvPr id="670735" name="Line 15"/>
            <p:cNvSpPr>
              <a:spLocks noChangeShapeType="1"/>
            </p:cNvSpPr>
            <p:nvPr/>
          </p:nvSpPr>
          <p:spPr bwMode="auto">
            <a:xfrm>
              <a:off x="2571" y="3726"/>
              <a:ext cx="144" cy="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36" name="Text Box 16"/>
            <p:cNvSpPr txBox="1">
              <a:spLocks noChangeArrowheads="1"/>
            </p:cNvSpPr>
            <p:nvPr/>
          </p:nvSpPr>
          <p:spPr bwMode="auto">
            <a:xfrm>
              <a:off x="1215" y="3644"/>
              <a:ext cx="207" cy="212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9900CC"/>
                  </a:solidFill>
                </a:rPr>
                <a:t>2</a:t>
              </a:r>
            </a:p>
          </p:txBody>
        </p:sp>
        <p:sp>
          <p:nvSpPr>
            <p:cNvPr id="670737" name="Text Box 17"/>
            <p:cNvSpPr txBox="1">
              <a:spLocks noChangeArrowheads="1"/>
            </p:cNvSpPr>
            <p:nvPr/>
          </p:nvSpPr>
          <p:spPr bwMode="auto">
            <a:xfrm>
              <a:off x="1899" y="3644"/>
              <a:ext cx="207" cy="212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9900CC"/>
                  </a:solidFill>
                </a:rPr>
                <a:t>3</a:t>
              </a:r>
            </a:p>
          </p:txBody>
        </p:sp>
      </p:grpSp>
      <p:grpSp>
        <p:nvGrpSpPr>
          <p:cNvPr id="670738" name="Group 18"/>
          <p:cNvGrpSpPr>
            <a:grpSpLocks/>
          </p:cNvGrpSpPr>
          <p:nvPr/>
        </p:nvGrpSpPr>
        <p:grpSpPr bwMode="auto">
          <a:xfrm>
            <a:off x="436563" y="2776538"/>
            <a:ext cx="8466137" cy="3798887"/>
            <a:chOff x="428" y="1659"/>
            <a:chExt cx="5333" cy="2393"/>
          </a:xfrm>
        </p:grpSpPr>
        <p:sp>
          <p:nvSpPr>
            <p:cNvPr id="670739" name="Rectangle 19"/>
            <p:cNvSpPr>
              <a:spLocks noChangeArrowheads="1"/>
            </p:cNvSpPr>
            <p:nvPr/>
          </p:nvSpPr>
          <p:spPr bwMode="auto">
            <a:xfrm>
              <a:off x="1230" y="1663"/>
              <a:ext cx="748" cy="738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/>
                <a:t>A</a:t>
              </a:r>
              <a:r>
                <a:rPr lang="en-US" sz="1400"/>
                <a:t>11</a:t>
              </a:r>
              <a:r>
                <a:rPr lang="en-US" sz="2000"/>
                <a:t>*B</a:t>
              </a:r>
              <a:r>
                <a:rPr lang="en-US" sz="1400"/>
                <a:t>12</a:t>
              </a:r>
            </a:p>
            <a:p>
              <a:r>
                <a:rPr lang="en-US" sz="2000"/>
                <a:t>+</a:t>
              </a:r>
            </a:p>
            <a:p>
              <a:r>
                <a:rPr lang="en-US" sz="2000"/>
                <a:t>A</a:t>
              </a:r>
              <a:r>
                <a:rPr lang="en-US" sz="1400"/>
                <a:t>12</a:t>
              </a:r>
              <a:r>
                <a:rPr lang="en-US" sz="2000"/>
                <a:t>*B</a:t>
              </a:r>
              <a:r>
                <a:rPr lang="en-US" sz="1400"/>
                <a:t>22</a:t>
              </a:r>
            </a:p>
          </p:txBody>
        </p:sp>
        <p:sp>
          <p:nvSpPr>
            <p:cNvPr id="670740" name="Text Box 20"/>
            <p:cNvSpPr txBox="1">
              <a:spLocks noChangeArrowheads="1"/>
            </p:cNvSpPr>
            <p:nvPr/>
          </p:nvSpPr>
          <p:spPr bwMode="auto">
            <a:xfrm>
              <a:off x="2025" y="2241"/>
              <a:ext cx="243" cy="28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  <p:sp>
          <p:nvSpPr>
            <p:cNvPr id="670741" name="Text Box 21"/>
            <p:cNvSpPr txBox="1">
              <a:spLocks noChangeArrowheads="1"/>
            </p:cNvSpPr>
            <p:nvPr/>
          </p:nvSpPr>
          <p:spPr bwMode="auto">
            <a:xfrm>
              <a:off x="3879" y="2291"/>
              <a:ext cx="253" cy="28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  <p:grpSp>
          <p:nvGrpSpPr>
            <p:cNvPr id="670742" name="Group 22"/>
            <p:cNvGrpSpPr>
              <a:grpSpLocks/>
            </p:cNvGrpSpPr>
            <p:nvPr/>
          </p:nvGrpSpPr>
          <p:grpSpPr bwMode="auto">
            <a:xfrm>
              <a:off x="428" y="1659"/>
              <a:ext cx="5333" cy="2393"/>
              <a:chOff x="428" y="1659"/>
              <a:chExt cx="5333" cy="2393"/>
            </a:xfrm>
          </p:grpSpPr>
          <p:sp>
            <p:nvSpPr>
              <p:cNvPr id="670743" name="Rectangle 23"/>
              <p:cNvSpPr>
                <a:spLocks noChangeArrowheads="1"/>
              </p:cNvSpPr>
              <p:nvPr/>
            </p:nvSpPr>
            <p:spPr bwMode="auto">
              <a:xfrm>
                <a:off x="483" y="2401"/>
                <a:ext cx="748" cy="738"/>
              </a:xfrm>
              <a:prstGeom prst="rect">
                <a:avLst/>
              </a:prstGeom>
              <a:solidFill>
                <a:schemeClr val="accent1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2000"/>
                  <a:t>A</a:t>
                </a:r>
                <a:r>
                  <a:rPr lang="en-US" sz="1400"/>
                  <a:t>21</a:t>
                </a:r>
                <a:r>
                  <a:rPr lang="en-US" sz="2000"/>
                  <a:t>*B</a:t>
                </a:r>
                <a:r>
                  <a:rPr lang="en-US" sz="1400"/>
                  <a:t>11</a:t>
                </a:r>
              </a:p>
              <a:p>
                <a:r>
                  <a:rPr lang="en-US" sz="2000"/>
                  <a:t>+</a:t>
                </a:r>
              </a:p>
              <a:p>
                <a:r>
                  <a:rPr lang="en-US" sz="2000"/>
                  <a:t>A</a:t>
                </a:r>
                <a:r>
                  <a:rPr lang="en-US" sz="1400"/>
                  <a:t>22</a:t>
                </a:r>
                <a:r>
                  <a:rPr lang="en-US" sz="2000"/>
                  <a:t>*B</a:t>
                </a:r>
                <a:r>
                  <a:rPr lang="en-US" sz="1400"/>
                  <a:t>21</a:t>
                </a:r>
              </a:p>
            </p:txBody>
          </p:sp>
          <p:sp>
            <p:nvSpPr>
              <p:cNvPr id="670744" name="Rectangle 24"/>
              <p:cNvSpPr>
                <a:spLocks noChangeArrowheads="1"/>
              </p:cNvSpPr>
              <p:nvPr/>
            </p:nvSpPr>
            <p:spPr bwMode="auto">
              <a:xfrm>
                <a:off x="1228" y="2399"/>
                <a:ext cx="748" cy="738"/>
              </a:xfrm>
              <a:prstGeom prst="rect">
                <a:avLst/>
              </a:prstGeom>
              <a:solidFill>
                <a:schemeClr val="accent1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2000"/>
                  <a:t>A</a:t>
                </a:r>
                <a:r>
                  <a:rPr lang="en-US" sz="1400"/>
                  <a:t>21</a:t>
                </a:r>
                <a:r>
                  <a:rPr lang="en-US" sz="2000"/>
                  <a:t>*B</a:t>
                </a:r>
                <a:r>
                  <a:rPr lang="en-US" sz="1400"/>
                  <a:t>12</a:t>
                </a:r>
              </a:p>
              <a:p>
                <a:r>
                  <a:rPr lang="en-US" sz="2000"/>
                  <a:t>+</a:t>
                </a:r>
              </a:p>
              <a:p>
                <a:r>
                  <a:rPr lang="en-US" sz="2000"/>
                  <a:t>A</a:t>
                </a:r>
                <a:r>
                  <a:rPr lang="en-US" sz="1400"/>
                  <a:t>22</a:t>
                </a:r>
                <a:r>
                  <a:rPr lang="en-US" sz="2000"/>
                  <a:t>*B</a:t>
                </a:r>
                <a:r>
                  <a:rPr lang="en-US" sz="1400"/>
                  <a:t>22</a:t>
                </a:r>
              </a:p>
            </p:txBody>
          </p:sp>
          <p:sp>
            <p:nvSpPr>
              <p:cNvPr id="670745" name="Rectangle 25"/>
              <p:cNvSpPr>
                <a:spLocks noChangeArrowheads="1"/>
              </p:cNvSpPr>
              <p:nvPr/>
            </p:nvSpPr>
            <p:spPr bwMode="auto">
              <a:xfrm>
                <a:off x="2344" y="2408"/>
                <a:ext cx="748" cy="738"/>
              </a:xfrm>
              <a:prstGeom prst="rect">
                <a:avLst/>
              </a:prstGeom>
              <a:solidFill>
                <a:schemeClr val="accent1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2000"/>
                  <a:t>A</a:t>
                </a:r>
                <a:r>
                  <a:rPr lang="en-US" sz="1400"/>
                  <a:t>21</a:t>
                </a:r>
              </a:p>
            </p:txBody>
          </p:sp>
          <p:sp>
            <p:nvSpPr>
              <p:cNvPr id="670746" name="Rectangle 26"/>
              <p:cNvSpPr>
                <a:spLocks noChangeArrowheads="1"/>
              </p:cNvSpPr>
              <p:nvPr/>
            </p:nvSpPr>
            <p:spPr bwMode="auto">
              <a:xfrm>
                <a:off x="3098" y="2406"/>
                <a:ext cx="748" cy="738"/>
              </a:xfrm>
              <a:prstGeom prst="rect">
                <a:avLst/>
              </a:prstGeom>
              <a:solidFill>
                <a:schemeClr val="accent1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2000"/>
                  <a:t>A</a:t>
                </a:r>
                <a:r>
                  <a:rPr lang="en-US" sz="1400"/>
                  <a:t>22</a:t>
                </a:r>
              </a:p>
            </p:txBody>
          </p:sp>
          <p:sp>
            <p:nvSpPr>
              <p:cNvPr id="670747" name="Rectangle 27"/>
              <p:cNvSpPr>
                <a:spLocks noChangeArrowheads="1"/>
              </p:cNvSpPr>
              <p:nvPr/>
            </p:nvSpPr>
            <p:spPr bwMode="auto">
              <a:xfrm>
                <a:off x="4896" y="1659"/>
                <a:ext cx="748" cy="738"/>
              </a:xfrm>
              <a:prstGeom prst="rect">
                <a:avLst/>
              </a:prstGeom>
              <a:solidFill>
                <a:schemeClr val="accent1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2000"/>
                  <a:t>B</a:t>
                </a:r>
                <a:r>
                  <a:rPr lang="en-US" sz="1400"/>
                  <a:t>12</a:t>
                </a:r>
              </a:p>
            </p:txBody>
          </p:sp>
          <p:sp>
            <p:nvSpPr>
              <p:cNvPr id="670748" name="Rectangle 28"/>
              <p:cNvSpPr>
                <a:spLocks noChangeArrowheads="1"/>
              </p:cNvSpPr>
              <p:nvPr/>
            </p:nvSpPr>
            <p:spPr bwMode="auto">
              <a:xfrm>
                <a:off x="4896" y="2404"/>
                <a:ext cx="748" cy="738"/>
              </a:xfrm>
              <a:prstGeom prst="rect">
                <a:avLst/>
              </a:prstGeom>
              <a:solidFill>
                <a:schemeClr val="accent1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2000"/>
                  <a:t>B</a:t>
                </a:r>
                <a:r>
                  <a:rPr lang="en-US" sz="1400"/>
                  <a:t>22</a:t>
                </a:r>
              </a:p>
            </p:txBody>
          </p:sp>
          <p:sp>
            <p:nvSpPr>
              <p:cNvPr id="670749" name="Text Box 29"/>
              <p:cNvSpPr txBox="1">
                <a:spLocks noChangeArrowheads="1"/>
              </p:cNvSpPr>
              <p:nvPr/>
            </p:nvSpPr>
            <p:spPr bwMode="auto">
              <a:xfrm>
                <a:off x="428" y="3200"/>
                <a:ext cx="4419" cy="518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/>
                  <a:t>Divide: Recursively compute</a:t>
                </a:r>
                <a:r>
                  <a:rPr lang="en-US"/>
                  <a:t> </a:t>
                </a:r>
                <a:r>
                  <a:rPr lang="en-US" sz="2000"/>
                  <a:t>A</a:t>
                </a:r>
                <a:r>
                  <a:rPr lang="en-US" sz="1400"/>
                  <a:t>11</a:t>
                </a:r>
                <a:r>
                  <a:rPr lang="en-US" sz="2000"/>
                  <a:t>*B</a:t>
                </a:r>
                <a:r>
                  <a:rPr lang="en-US" sz="1400"/>
                  <a:t>11</a:t>
                </a:r>
                <a:r>
                  <a:rPr lang="en-US" sz="2000"/>
                  <a:t>,…,</a:t>
                </a:r>
                <a:r>
                  <a:rPr lang="en-US" sz="1400"/>
                  <a:t> </a:t>
                </a:r>
                <a:r>
                  <a:rPr lang="en-US" sz="2000"/>
                  <a:t>A</a:t>
                </a:r>
                <a:r>
                  <a:rPr lang="en-US" sz="1400"/>
                  <a:t>22</a:t>
                </a:r>
                <a:r>
                  <a:rPr lang="en-US" sz="2000"/>
                  <a:t>*B</a:t>
                </a:r>
                <a:r>
                  <a:rPr lang="en-US" sz="1400"/>
                  <a:t>22</a:t>
                </a:r>
              </a:p>
              <a:p>
                <a:pPr algn="l"/>
                <a:r>
                  <a:rPr lang="en-US" sz="2000"/>
                  <a:t>Conquer: Compute 4 quadrant sums</a:t>
                </a:r>
                <a:r>
                  <a:rPr lang="en-US"/>
                  <a:t> </a:t>
                </a:r>
              </a:p>
            </p:txBody>
          </p:sp>
          <p:sp>
            <p:nvSpPr>
              <p:cNvPr id="670750" name="Text Box 30"/>
              <p:cNvSpPr txBox="1">
                <a:spLocks noChangeArrowheads="1"/>
              </p:cNvSpPr>
              <p:nvPr/>
            </p:nvSpPr>
            <p:spPr bwMode="auto">
              <a:xfrm>
                <a:off x="4870" y="3226"/>
                <a:ext cx="891" cy="826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folHlink"/>
                    </a:solidFill>
                  </a:rPr>
                  <a:t>Uses</a:t>
                </a:r>
              </a:p>
              <a:p>
                <a:r>
                  <a:rPr lang="en-US" sz="2000" b="0">
                    <a:solidFill>
                      <a:schemeClr val="folHlink"/>
                    </a:solidFill>
                  </a:rPr>
                  <a:t>Recursive</a:t>
                </a:r>
                <a:br>
                  <a:rPr lang="en-US" sz="2000" b="0">
                    <a:solidFill>
                      <a:schemeClr val="folHlink"/>
                    </a:solidFill>
                  </a:rPr>
                </a:br>
                <a:r>
                  <a:rPr lang="en-US" sz="2000" b="0">
                    <a:solidFill>
                      <a:schemeClr val="folHlink"/>
                    </a:solidFill>
                  </a:rPr>
                  <a:t>Z-order</a:t>
                </a:r>
                <a:br>
                  <a:rPr lang="en-US" sz="2000" b="0">
                    <a:solidFill>
                      <a:schemeClr val="folHlink"/>
                    </a:solidFill>
                  </a:rPr>
                </a:br>
                <a:r>
                  <a:rPr lang="en-US" sz="2000" b="0">
                    <a:solidFill>
                      <a:schemeClr val="folHlink"/>
                    </a:solidFill>
                  </a:rPr>
                  <a:t>Layout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5" grpId="0" animBg="1"/>
      <p:bldP spid="670726" grpId="0"/>
      <p:bldP spid="670727" grpId="0" animBg="1"/>
      <p:bldP spid="670728" grpId="0" animBg="1"/>
      <p:bldP spid="670729" grpId="0"/>
      <p:bldP spid="670730" grpId="0" animBg="1"/>
      <p:bldP spid="670731" grpId="0" animBg="1"/>
      <p:bldP spid="6707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7325"/>
            <a:ext cx="9144000" cy="584200"/>
          </a:xfrm>
        </p:spPr>
        <p:txBody>
          <a:bodyPr/>
          <a:lstStyle/>
          <a:p>
            <a:r>
              <a:rPr lang="en-US"/>
              <a:t>Abstract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911225"/>
            <a:ext cx="7923212" cy="4818063"/>
          </a:xfrm>
        </p:spPr>
        <p:txBody>
          <a:bodyPr/>
          <a:lstStyle/>
          <a:p>
            <a:pPr>
              <a:buNone/>
            </a:pPr>
            <a:r>
              <a:rPr lang="en-US" sz="1600" b="0" dirty="0" smtClean="0"/>
              <a:t>The </a:t>
            </a:r>
            <a:r>
              <a:rPr lang="en-US" sz="1600" b="0" dirty="0"/>
              <a:t>goal of the Hi-Spade project is to enable a hierarchy-savvy approach to algorithm design and systems for emerging parallel hierarchies. Good performance often requires effective use of the cache/memory/storage hierarchy of the target computing platform.  Two recent trends---pervasive multi-cores and pervasive flash-based SSDs---provide both new challenges and new opportunities for maximizing performance.  The project seeks to create abstractions, tools and techniques that (</a:t>
            </a:r>
            <a:r>
              <a:rPr lang="en-US" sz="1600" b="0" dirty="0" err="1"/>
              <a:t>i</a:t>
            </a:r>
            <a:r>
              <a:rPr lang="en-US" sz="1600" b="0" dirty="0"/>
              <a:t>) assist programmers and algorithm designers in achieving effective use of emerging hierarchies and (ii) leads to systems that better leverage the new capabilities these hierarchies provide.  Our abstractions seek a sweet spot that exposes only what must be exposed for high performance, while our techniques deliver that good performance across a variety of platforms and platform-sharing scenarios.  Key enablers of our approach include internally-deterministic parallel programming, new cache abstractions, novel thread schedulers, and effective use of available flash devices (and other NVM technologies such as phase change memory).   Our performance evaluations consider a variety of application kernels involving sorting, graphs, geometry, graphics, string processing, and database operations.</a:t>
            </a:r>
          </a:p>
          <a:p>
            <a:pPr>
              <a:buFontTx/>
              <a:buNone/>
            </a:pPr>
            <a:endParaRPr lang="en-US" sz="2000" b="0" dirty="0"/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6253163" y="5876925"/>
            <a:ext cx="2593975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(hidden slide)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Multicore Hierarchies: Possible Views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948731"/>
            <a:ext cx="8788400" cy="53975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Design to Tree-of-Caches abstraction:</a:t>
            </a:r>
          </a:p>
          <a:p>
            <a:r>
              <a:rPr lang="en-US" sz="2800" dirty="0"/>
              <a:t> Multi-BSP Model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b="0" dirty="0">
                <a:solidFill>
                  <a:schemeClr val="folHlink"/>
                </a:solidFill>
              </a:rPr>
              <a:t>[L.G. Valiant, ESA’08]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4 parameters/level: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cache size, </a:t>
            </a:r>
            <a:r>
              <a:rPr lang="en-US" dirty="0" err="1">
                <a:solidFill>
                  <a:schemeClr val="tx1"/>
                </a:solidFill>
              </a:rPr>
              <a:t>fanout</a:t>
            </a:r>
            <a:r>
              <a:rPr lang="en-US" dirty="0">
                <a:solidFill>
                  <a:schemeClr val="tx1"/>
                </a:solidFill>
              </a:rPr>
              <a:t>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latency/sync cost,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transfer bandwidth</a:t>
            </a:r>
            <a:endParaRPr lang="en-US" sz="1800" i="1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Bulk-Synchronous</a:t>
            </a:r>
          </a:p>
          <a:p>
            <a:pPr lvl="2"/>
            <a:endParaRPr lang="en-US" sz="1200" dirty="0">
              <a:solidFill>
                <a:schemeClr val="tx1"/>
              </a:solidFill>
            </a:endParaRPr>
          </a:p>
          <a:p>
            <a:pPr lvl="1">
              <a:buFont typeface="Times" pitchFamily="18" charset="0"/>
              <a:buNone/>
            </a:pPr>
            <a:r>
              <a:rPr lang="en-US" sz="2800" dirty="0">
                <a:solidFill>
                  <a:schemeClr val="folHlink"/>
                </a:solidFill>
              </a:rPr>
              <a:t>Our Goal:</a:t>
            </a:r>
            <a:r>
              <a:rPr lang="en-US" dirty="0">
                <a:solidFill>
                  <a:schemeClr val="folHlink"/>
                </a:solidFill>
              </a:rPr>
              <a:t> </a:t>
            </a:r>
          </a:p>
          <a:p>
            <a:pPr lvl="1"/>
            <a:r>
              <a:rPr lang="en-US" sz="2800" dirty="0" smtClean="0"/>
              <a:t>~ Simplicity </a:t>
            </a:r>
            <a:r>
              <a:rPr lang="en-US" sz="2800" dirty="0"/>
              <a:t>of </a:t>
            </a:r>
            <a:r>
              <a:rPr lang="en-US" sz="2800" dirty="0" smtClean="0"/>
              <a:t>Cache-Oblivious </a:t>
            </a:r>
            <a:r>
              <a:rPr lang="en-US" sz="2800" dirty="0"/>
              <a:t>Model</a:t>
            </a:r>
          </a:p>
          <a:p>
            <a:pPr lvl="2"/>
            <a:r>
              <a:rPr lang="en-US" dirty="0"/>
              <a:t>Hierarchy-Savvy sweet spot</a:t>
            </a:r>
          </a:p>
          <a:p>
            <a:pPr lvl="2"/>
            <a:r>
              <a:rPr lang="en-US" dirty="0"/>
              <a:t>Do not require bulk-synchrony</a:t>
            </a:r>
          </a:p>
        </p:txBody>
      </p:sp>
      <p:grpSp>
        <p:nvGrpSpPr>
          <p:cNvPr id="659585" name="Group 129"/>
          <p:cNvGrpSpPr>
            <a:grpSpLocks/>
          </p:cNvGrpSpPr>
          <p:nvPr/>
        </p:nvGrpSpPr>
        <p:grpSpPr bwMode="auto">
          <a:xfrm>
            <a:off x="4829175" y="2208213"/>
            <a:ext cx="3806825" cy="1849437"/>
            <a:chOff x="2993" y="935"/>
            <a:chExt cx="2398" cy="1165"/>
          </a:xfrm>
        </p:grpSpPr>
        <p:sp>
          <p:nvSpPr>
            <p:cNvPr id="659463" name="Text Box 7"/>
            <p:cNvSpPr txBox="1">
              <a:spLocks noChangeArrowheads="1"/>
            </p:cNvSpPr>
            <p:nvPr/>
          </p:nvSpPr>
          <p:spPr bwMode="auto">
            <a:xfrm>
              <a:off x="3050" y="1967"/>
              <a:ext cx="2282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9525" name="Text Box 69"/>
            <p:cNvSpPr txBox="1">
              <a:spLocks noChangeArrowheads="1"/>
            </p:cNvSpPr>
            <p:nvPr/>
          </p:nvSpPr>
          <p:spPr bwMode="auto">
            <a:xfrm>
              <a:off x="3030" y="1719"/>
              <a:ext cx="1057" cy="133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9526" name="Text Box 70"/>
            <p:cNvSpPr txBox="1">
              <a:spLocks noChangeArrowheads="1"/>
            </p:cNvSpPr>
            <p:nvPr/>
          </p:nvSpPr>
          <p:spPr bwMode="auto">
            <a:xfrm>
              <a:off x="4057" y="1628"/>
              <a:ext cx="267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659527" name="Text Box 71"/>
            <p:cNvSpPr txBox="1">
              <a:spLocks noChangeArrowheads="1"/>
            </p:cNvSpPr>
            <p:nvPr/>
          </p:nvSpPr>
          <p:spPr bwMode="auto">
            <a:xfrm>
              <a:off x="4292" y="1715"/>
              <a:ext cx="1055" cy="132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59528" name="Group 72"/>
            <p:cNvGrpSpPr>
              <a:grpSpLocks/>
            </p:cNvGrpSpPr>
            <p:nvPr/>
          </p:nvGrpSpPr>
          <p:grpSpPr bwMode="auto">
            <a:xfrm>
              <a:off x="2993" y="939"/>
              <a:ext cx="1138" cy="773"/>
              <a:chOff x="1014" y="1487"/>
              <a:chExt cx="1202" cy="817"/>
            </a:xfrm>
          </p:grpSpPr>
          <p:sp>
            <p:nvSpPr>
              <p:cNvPr id="659529" name="Text Box 73"/>
              <p:cNvSpPr txBox="1">
                <a:spLocks noChangeArrowheads="1"/>
              </p:cNvSpPr>
              <p:nvPr/>
            </p:nvSpPr>
            <p:spPr bwMode="auto">
              <a:xfrm>
                <a:off x="1044" y="2057"/>
                <a:ext cx="463" cy="140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30" name="Text Box 74"/>
              <p:cNvSpPr txBox="1">
                <a:spLocks noChangeArrowheads="1"/>
              </p:cNvSpPr>
              <p:nvPr/>
            </p:nvSpPr>
            <p:spPr bwMode="auto">
              <a:xfrm>
                <a:off x="1465" y="1963"/>
                <a:ext cx="282" cy="244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659531" name="Text Box 75"/>
              <p:cNvSpPr txBox="1">
                <a:spLocks noChangeArrowheads="1"/>
              </p:cNvSpPr>
              <p:nvPr/>
            </p:nvSpPr>
            <p:spPr bwMode="auto">
              <a:xfrm>
                <a:off x="1723" y="2054"/>
                <a:ext cx="467" cy="140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32" name="Oval 76"/>
              <p:cNvSpPr>
                <a:spLocks noChangeArrowheads="1"/>
              </p:cNvSpPr>
              <p:nvPr/>
            </p:nvSpPr>
            <p:spPr bwMode="auto">
              <a:xfrm>
                <a:off x="1014" y="1558"/>
                <a:ext cx="175" cy="173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33" name="Text Box 77"/>
              <p:cNvSpPr txBox="1">
                <a:spLocks noChangeArrowheads="1"/>
              </p:cNvSpPr>
              <p:nvPr/>
            </p:nvSpPr>
            <p:spPr bwMode="auto">
              <a:xfrm>
                <a:off x="1040" y="1811"/>
                <a:ext cx="141" cy="141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34" name="Line 78"/>
              <p:cNvSpPr>
                <a:spLocks noChangeShapeType="1"/>
              </p:cNvSpPr>
              <p:nvPr/>
            </p:nvSpPr>
            <p:spPr bwMode="auto">
              <a:xfrm>
                <a:off x="1103" y="1940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35" name="Text Box 79"/>
              <p:cNvSpPr txBox="1">
                <a:spLocks noChangeArrowheads="1"/>
              </p:cNvSpPr>
              <p:nvPr/>
            </p:nvSpPr>
            <p:spPr bwMode="auto">
              <a:xfrm>
                <a:off x="1138" y="1732"/>
                <a:ext cx="282" cy="244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659536" name="Oval 80"/>
              <p:cNvSpPr>
                <a:spLocks noChangeArrowheads="1"/>
              </p:cNvSpPr>
              <p:nvPr/>
            </p:nvSpPr>
            <p:spPr bwMode="auto">
              <a:xfrm>
                <a:off x="1368" y="1555"/>
                <a:ext cx="175" cy="173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37" name="Text Box 81"/>
              <p:cNvSpPr txBox="1">
                <a:spLocks noChangeArrowheads="1"/>
              </p:cNvSpPr>
              <p:nvPr/>
            </p:nvSpPr>
            <p:spPr bwMode="auto">
              <a:xfrm>
                <a:off x="1392" y="1809"/>
                <a:ext cx="142" cy="141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38" name="Line 82"/>
              <p:cNvSpPr>
                <a:spLocks noChangeShapeType="1"/>
              </p:cNvSpPr>
              <p:nvPr/>
            </p:nvSpPr>
            <p:spPr bwMode="auto">
              <a:xfrm>
                <a:off x="1465" y="1936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39" name="Line 83"/>
              <p:cNvSpPr>
                <a:spLocks noChangeShapeType="1"/>
              </p:cNvSpPr>
              <p:nvPr/>
            </p:nvSpPr>
            <p:spPr bwMode="auto">
              <a:xfrm>
                <a:off x="1100" y="1717"/>
                <a:ext cx="0" cy="9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40" name="Line 84"/>
              <p:cNvSpPr>
                <a:spLocks noChangeShapeType="1"/>
              </p:cNvSpPr>
              <p:nvPr/>
            </p:nvSpPr>
            <p:spPr bwMode="auto">
              <a:xfrm>
                <a:off x="1462" y="1723"/>
                <a:ext cx="0" cy="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41" name="Line 85"/>
              <p:cNvSpPr>
                <a:spLocks noChangeShapeType="1"/>
              </p:cNvSpPr>
              <p:nvPr/>
            </p:nvSpPr>
            <p:spPr bwMode="auto">
              <a:xfrm>
                <a:off x="1100" y="1717"/>
                <a:ext cx="0" cy="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42" name="Oval 86"/>
              <p:cNvSpPr>
                <a:spLocks noChangeArrowheads="1"/>
              </p:cNvSpPr>
              <p:nvPr/>
            </p:nvSpPr>
            <p:spPr bwMode="auto">
              <a:xfrm>
                <a:off x="1687" y="1555"/>
                <a:ext cx="175" cy="173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43" name="Text Box 87"/>
              <p:cNvSpPr txBox="1">
                <a:spLocks noChangeArrowheads="1"/>
              </p:cNvSpPr>
              <p:nvPr/>
            </p:nvSpPr>
            <p:spPr bwMode="auto">
              <a:xfrm>
                <a:off x="1709" y="1809"/>
                <a:ext cx="144" cy="141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44" name="Line 88"/>
              <p:cNvSpPr>
                <a:spLocks noChangeShapeType="1"/>
              </p:cNvSpPr>
              <p:nvPr/>
            </p:nvSpPr>
            <p:spPr bwMode="auto">
              <a:xfrm>
                <a:off x="1776" y="1946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45" name="Text Box 89"/>
              <p:cNvSpPr txBox="1">
                <a:spLocks noChangeArrowheads="1"/>
              </p:cNvSpPr>
              <p:nvPr/>
            </p:nvSpPr>
            <p:spPr bwMode="auto">
              <a:xfrm>
                <a:off x="1809" y="1736"/>
                <a:ext cx="282" cy="245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659546" name="Oval 90"/>
              <p:cNvSpPr>
                <a:spLocks noChangeArrowheads="1"/>
              </p:cNvSpPr>
              <p:nvPr/>
            </p:nvSpPr>
            <p:spPr bwMode="auto">
              <a:xfrm>
                <a:off x="2041" y="1552"/>
                <a:ext cx="175" cy="173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47" name="Text Box 91"/>
              <p:cNvSpPr txBox="1">
                <a:spLocks noChangeArrowheads="1"/>
              </p:cNvSpPr>
              <p:nvPr/>
            </p:nvSpPr>
            <p:spPr bwMode="auto">
              <a:xfrm>
                <a:off x="2062" y="1816"/>
                <a:ext cx="142" cy="140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48" name="Line 92"/>
              <p:cNvSpPr>
                <a:spLocks noChangeShapeType="1"/>
              </p:cNvSpPr>
              <p:nvPr/>
            </p:nvSpPr>
            <p:spPr bwMode="auto">
              <a:xfrm>
                <a:off x="2138" y="1942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49" name="Line 93"/>
              <p:cNvSpPr>
                <a:spLocks noChangeShapeType="1"/>
              </p:cNvSpPr>
              <p:nvPr/>
            </p:nvSpPr>
            <p:spPr bwMode="auto">
              <a:xfrm>
                <a:off x="1773" y="1723"/>
                <a:ext cx="0" cy="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50" name="Line 94"/>
              <p:cNvSpPr>
                <a:spLocks noChangeShapeType="1"/>
              </p:cNvSpPr>
              <p:nvPr/>
            </p:nvSpPr>
            <p:spPr bwMode="auto">
              <a:xfrm>
                <a:off x="2135" y="1729"/>
                <a:ext cx="0" cy="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51" name="Line 95"/>
              <p:cNvSpPr>
                <a:spLocks noChangeShapeType="1"/>
              </p:cNvSpPr>
              <p:nvPr/>
            </p:nvSpPr>
            <p:spPr bwMode="auto">
              <a:xfrm>
                <a:off x="1265" y="2193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52" name="Line 96"/>
              <p:cNvSpPr>
                <a:spLocks noChangeShapeType="1"/>
              </p:cNvSpPr>
              <p:nvPr/>
            </p:nvSpPr>
            <p:spPr bwMode="auto">
              <a:xfrm>
                <a:off x="1965" y="2189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53" name="Text Box 97"/>
              <p:cNvSpPr txBox="1">
                <a:spLocks noChangeArrowheads="1"/>
              </p:cNvSpPr>
              <p:nvPr/>
            </p:nvSpPr>
            <p:spPr bwMode="auto">
              <a:xfrm>
                <a:off x="1137" y="1491"/>
                <a:ext cx="282" cy="244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659554" name="Text Box 98"/>
              <p:cNvSpPr txBox="1">
                <a:spLocks noChangeArrowheads="1"/>
              </p:cNvSpPr>
              <p:nvPr/>
            </p:nvSpPr>
            <p:spPr bwMode="auto">
              <a:xfrm>
                <a:off x="1798" y="1487"/>
                <a:ext cx="282" cy="244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…</a:t>
                </a:r>
              </a:p>
            </p:txBody>
          </p:sp>
        </p:grpSp>
        <p:grpSp>
          <p:nvGrpSpPr>
            <p:cNvPr id="659555" name="Group 99"/>
            <p:cNvGrpSpPr>
              <a:grpSpLocks/>
            </p:cNvGrpSpPr>
            <p:nvPr/>
          </p:nvGrpSpPr>
          <p:grpSpPr bwMode="auto">
            <a:xfrm>
              <a:off x="4253" y="935"/>
              <a:ext cx="1138" cy="773"/>
              <a:chOff x="1014" y="1487"/>
              <a:chExt cx="1202" cy="817"/>
            </a:xfrm>
          </p:grpSpPr>
          <p:sp>
            <p:nvSpPr>
              <p:cNvPr id="659556" name="Text Box 100"/>
              <p:cNvSpPr txBox="1">
                <a:spLocks noChangeArrowheads="1"/>
              </p:cNvSpPr>
              <p:nvPr/>
            </p:nvSpPr>
            <p:spPr bwMode="auto">
              <a:xfrm>
                <a:off x="1044" y="2057"/>
                <a:ext cx="463" cy="140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57" name="Text Box 101"/>
              <p:cNvSpPr txBox="1">
                <a:spLocks noChangeArrowheads="1"/>
              </p:cNvSpPr>
              <p:nvPr/>
            </p:nvSpPr>
            <p:spPr bwMode="auto">
              <a:xfrm>
                <a:off x="1465" y="1963"/>
                <a:ext cx="282" cy="244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659558" name="Text Box 102"/>
              <p:cNvSpPr txBox="1">
                <a:spLocks noChangeArrowheads="1"/>
              </p:cNvSpPr>
              <p:nvPr/>
            </p:nvSpPr>
            <p:spPr bwMode="auto">
              <a:xfrm>
                <a:off x="1723" y="2054"/>
                <a:ext cx="467" cy="140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59" name="Oval 103"/>
              <p:cNvSpPr>
                <a:spLocks noChangeArrowheads="1"/>
              </p:cNvSpPr>
              <p:nvPr/>
            </p:nvSpPr>
            <p:spPr bwMode="auto">
              <a:xfrm>
                <a:off x="1014" y="1558"/>
                <a:ext cx="175" cy="173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60" name="Text Box 104"/>
              <p:cNvSpPr txBox="1">
                <a:spLocks noChangeArrowheads="1"/>
              </p:cNvSpPr>
              <p:nvPr/>
            </p:nvSpPr>
            <p:spPr bwMode="auto">
              <a:xfrm>
                <a:off x="1040" y="1811"/>
                <a:ext cx="141" cy="141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61" name="Line 105"/>
              <p:cNvSpPr>
                <a:spLocks noChangeShapeType="1"/>
              </p:cNvSpPr>
              <p:nvPr/>
            </p:nvSpPr>
            <p:spPr bwMode="auto">
              <a:xfrm>
                <a:off x="1103" y="1940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62" name="Text Box 106"/>
              <p:cNvSpPr txBox="1">
                <a:spLocks noChangeArrowheads="1"/>
              </p:cNvSpPr>
              <p:nvPr/>
            </p:nvSpPr>
            <p:spPr bwMode="auto">
              <a:xfrm>
                <a:off x="1138" y="1732"/>
                <a:ext cx="282" cy="244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659563" name="Oval 107"/>
              <p:cNvSpPr>
                <a:spLocks noChangeArrowheads="1"/>
              </p:cNvSpPr>
              <p:nvPr/>
            </p:nvSpPr>
            <p:spPr bwMode="auto">
              <a:xfrm>
                <a:off x="1368" y="1555"/>
                <a:ext cx="175" cy="173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64" name="Text Box 108"/>
              <p:cNvSpPr txBox="1">
                <a:spLocks noChangeArrowheads="1"/>
              </p:cNvSpPr>
              <p:nvPr/>
            </p:nvSpPr>
            <p:spPr bwMode="auto">
              <a:xfrm>
                <a:off x="1392" y="1809"/>
                <a:ext cx="142" cy="141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65" name="Line 109"/>
              <p:cNvSpPr>
                <a:spLocks noChangeShapeType="1"/>
              </p:cNvSpPr>
              <p:nvPr/>
            </p:nvSpPr>
            <p:spPr bwMode="auto">
              <a:xfrm>
                <a:off x="1465" y="1936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66" name="Line 110"/>
              <p:cNvSpPr>
                <a:spLocks noChangeShapeType="1"/>
              </p:cNvSpPr>
              <p:nvPr/>
            </p:nvSpPr>
            <p:spPr bwMode="auto">
              <a:xfrm>
                <a:off x="1100" y="1717"/>
                <a:ext cx="0" cy="9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67" name="Line 111"/>
              <p:cNvSpPr>
                <a:spLocks noChangeShapeType="1"/>
              </p:cNvSpPr>
              <p:nvPr/>
            </p:nvSpPr>
            <p:spPr bwMode="auto">
              <a:xfrm>
                <a:off x="1462" y="1723"/>
                <a:ext cx="0" cy="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68" name="Line 112"/>
              <p:cNvSpPr>
                <a:spLocks noChangeShapeType="1"/>
              </p:cNvSpPr>
              <p:nvPr/>
            </p:nvSpPr>
            <p:spPr bwMode="auto">
              <a:xfrm>
                <a:off x="1100" y="1717"/>
                <a:ext cx="0" cy="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69" name="Oval 113"/>
              <p:cNvSpPr>
                <a:spLocks noChangeArrowheads="1"/>
              </p:cNvSpPr>
              <p:nvPr/>
            </p:nvSpPr>
            <p:spPr bwMode="auto">
              <a:xfrm>
                <a:off x="1687" y="1555"/>
                <a:ext cx="175" cy="173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70" name="Text Box 114"/>
              <p:cNvSpPr txBox="1">
                <a:spLocks noChangeArrowheads="1"/>
              </p:cNvSpPr>
              <p:nvPr/>
            </p:nvSpPr>
            <p:spPr bwMode="auto">
              <a:xfrm>
                <a:off x="1709" y="1809"/>
                <a:ext cx="144" cy="141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71" name="Line 115"/>
              <p:cNvSpPr>
                <a:spLocks noChangeShapeType="1"/>
              </p:cNvSpPr>
              <p:nvPr/>
            </p:nvSpPr>
            <p:spPr bwMode="auto">
              <a:xfrm>
                <a:off x="1776" y="1946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72" name="Text Box 116"/>
              <p:cNvSpPr txBox="1">
                <a:spLocks noChangeArrowheads="1"/>
              </p:cNvSpPr>
              <p:nvPr/>
            </p:nvSpPr>
            <p:spPr bwMode="auto">
              <a:xfrm>
                <a:off x="1813" y="1736"/>
                <a:ext cx="282" cy="245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659573" name="Oval 117"/>
              <p:cNvSpPr>
                <a:spLocks noChangeArrowheads="1"/>
              </p:cNvSpPr>
              <p:nvPr/>
            </p:nvSpPr>
            <p:spPr bwMode="auto">
              <a:xfrm>
                <a:off x="2041" y="1552"/>
                <a:ext cx="175" cy="173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74" name="Text Box 118"/>
              <p:cNvSpPr txBox="1">
                <a:spLocks noChangeArrowheads="1"/>
              </p:cNvSpPr>
              <p:nvPr/>
            </p:nvSpPr>
            <p:spPr bwMode="auto">
              <a:xfrm>
                <a:off x="2062" y="1816"/>
                <a:ext cx="144" cy="140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endParaRPr lang="en-US" sz="10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9575" name="Line 119"/>
              <p:cNvSpPr>
                <a:spLocks noChangeShapeType="1"/>
              </p:cNvSpPr>
              <p:nvPr/>
            </p:nvSpPr>
            <p:spPr bwMode="auto">
              <a:xfrm>
                <a:off x="2138" y="1942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76" name="Line 120"/>
              <p:cNvSpPr>
                <a:spLocks noChangeShapeType="1"/>
              </p:cNvSpPr>
              <p:nvPr/>
            </p:nvSpPr>
            <p:spPr bwMode="auto">
              <a:xfrm>
                <a:off x="1773" y="1723"/>
                <a:ext cx="0" cy="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77" name="Line 121"/>
              <p:cNvSpPr>
                <a:spLocks noChangeShapeType="1"/>
              </p:cNvSpPr>
              <p:nvPr/>
            </p:nvSpPr>
            <p:spPr bwMode="auto">
              <a:xfrm>
                <a:off x="2135" y="1729"/>
                <a:ext cx="0" cy="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78" name="Line 122"/>
              <p:cNvSpPr>
                <a:spLocks noChangeShapeType="1"/>
              </p:cNvSpPr>
              <p:nvPr/>
            </p:nvSpPr>
            <p:spPr bwMode="auto">
              <a:xfrm>
                <a:off x="1265" y="2193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79" name="Line 123"/>
              <p:cNvSpPr>
                <a:spLocks noChangeShapeType="1"/>
              </p:cNvSpPr>
              <p:nvPr/>
            </p:nvSpPr>
            <p:spPr bwMode="auto">
              <a:xfrm>
                <a:off x="1965" y="2189"/>
                <a:ext cx="0" cy="1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80" name="Text Box 124"/>
              <p:cNvSpPr txBox="1">
                <a:spLocks noChangeArrowheads="1"/>
              </p:cNvSpPr>
              <p:nvPr/>
            </p:nvSpPr>
            <p:spPr bwMode="auto">
              <a:xfrm>
                <a:off x="1137" y="1491"/>
                <a:ext cx="282" cy="244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659581" name="Text Box 125"/>
              <p:cNvSpPr txBox="1">
                <a:spLocks noChangeArrowheads="1"/>
              </p:cNvSpPr>
              <p:nvPr/>
            </p:nvSpPr>
            <p:spPr bwMode="auto">
              <a:xfrm>
                <a:off x="1798" y="1487"/>
                <a:ext cx="282" cy="244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…</a:t>
                </a:r>
              </a:p>
            </p:txBody>
          </p:sp>
        </p:grpSp>
        <p:sp>
          <p:nvSpPr>
            <p:cNvPr id="659582" name="Line 126"/>
            <p:cNvSpPr>
              <a:spLocks noChangeShapeType="1"/>
            </p:cNvSpPr>
            <p:nvPr/>
          </p:nvSpPr>
          <p:spPr bwMode="auto">
            <a:xfrm>
              <a:off x="3516" y="1849"/>
              <a:ext cx="0" cy="10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9583" name="Line 127"/>
            <p:cNvSpPr>
              <a:spLocks noChangeShapeType="1"/>
            </p:cNvSpPr>
            <p:nvPr/>
          </p:nvSpPr>
          <p:spPr bwMode="auto">
            <a:xfrm>
              <a:off x="4794" y="1854"/>
              <a:ext cx="0" cy="10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Multicore Hierarchies: Key Challenge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942975"/>
            <a:ext cx="8788400" cy="5397500"/>
          </a:xfrm>
        </p:spPr>
        <p:txBody>
          <a:bodyPr/>
          <a:lstStyle/>
          <a:p>
            <a:r>
              <a:rPr lang="en-US"/>
              <a:t> Theory underlying Ideal Cache Model falls apart </a:t>
            </a:r>
            <a:br>
              <a:rPr lang="en-US"/>
            </a:br>
            <a:r>
              <a:rPr lang="en-US"/>
              <a:t>   once introduce parallelism:</a:t>
            </a:r>
          </a:p>
          <a:p>
            <a:endParaRPr lang="en-US"/>
          </a:p>
        </p:txBody>
      </p:sp>
      <p:grpSp>
        <p:nvGrpSpPr>
          <p:cNvPr id="656388" name="Group 4"/>
          <p:cNvGrpSpPr>
            <a:grpSpLocks/>
          </p:cNvGrpSpPr>
          <p:nvPr/>
        </p:nvGrpSpPr>
        <p:grpSpPr bwMode="auto">
          <a:xfrm>
            <a:off x="128588" y="1746250"/>
            <a:ext cx="8882062" cy="1263650"/>
            <a:chOff x="465" y="1593"/>
            <a:chExt cx="5166" cy="495"/>
          </a:xfrm>
        </p:grpSpPr>
        <p:sp>
          <p:nvSpPr>
            <p:cNvPr id="656389" name="Rectangle 5"/>
            <p:cNvSpPr>
              <a:spLocks noChangeArrowheads="1"/>
            </p:cNvSpPr>
            <p:nvPr/>
          </p:nvSpPr>
          <p:spPr bwMode="auto">
            <a:xfrm>
              <a:off x="465" y="1593"/>
              <a:ext cx="5166" cy="495"/>
            </a:xfrm>
            <a:prstGeom prst="rect">
              <a:avLst/>
            </a:prstGeom>
            <a:solidFill>
              <a:srgbClr val="CCEC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0" name="Rectangle 6"/>
            <p:cNvSpPr>
              <a:spLocks noChangeArrowheads="1"/>
            </p:cNvSpPr>
            <p:nvPr/>
          </p:nvSpPr>
          <p:spPr bwMode="auto">
            <a:xfrm>
              <a:off x="531" y="1636"/>
              <a:ext cx="5039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r>
                <a:rPr lang="en-US"/>
                <a:t>  Good performance for any M &amp; B on 2 levels</a:t>
              </a:r>
              <a:br>
                <a:rPr lang="en-US"/>
              </a:br>
              <a:r>
                <a:rPr lang="en-US">
                  <a:solidFill>
                    <a:srgbClr val="FF0000"/>
                  </a:solidFill>
                </a:rPr>
                <a:t>DOES NOT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imply good performance at all levels of hierarchy</a:t>
              </a:r>
              <a:endParaRPr lang="en-US" sz="2800"/>
            </a:p>
          </p:txBody>
        </p:sp>
      </p:grpSp>
      <p:sp>
        <p:nvSpPr>
          <p:cNvPr id="656391" name="Text Box 7"/>
          <p:cNvSpPr txBox="1">
            <a:spLocks noChangeArrowheads="1"/>
          </p:cNvSpPr>
          <p:nvPr/>
        </p:nvSpPr>
        <p:spPr bwMode="auto">
          <a:xfrm>
            <a:off x="292100" y="3430588"/>
            <a:ext cx="63246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Key reason: Caches not fully shared</a:t>
            </a:r>
          </a:p>
        </p:txBody>
      </p:sp>
      <p:sp>
        <p:nvSpPr>
          <p:cNvPr id="656392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3203575"/>
          </a:xfrm>
          <a:prstGeom prst="rect">
            <a:avLst/>
          </a:prstGeom>
          <a:solidFill>
            <a:srgbClr val="FFCCCC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393" name="Text Box 9"/>
          <p:cNvSpPr txBox="1">
            <a:spLocks noChangeArrowheads="1"/>
          </p:cNvSpPr>
          <p:nvPr/>
        </p:nvSpPr>
        <p:spPr bwMode="auto">
          <a:xfrm>
            <a:off x="501650" y="3354388"/>
            <a:ext cx="63246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Key reason: Caches not fully shared</a:t>
            </a:r>
          </a:p>
        </p:txBody>
      </p:sp>
      <p:grpSp>
        <p:nvGrpSpPr>
          <p:cNvPr id="656394" name="Group 10"/>
          <p:cNvGrpSpPr>
            <a:grpSpLocks/>
          </p:cNvGrpSpPr>
          <p:nvPr/>
        </p:nvGrpSpPr>
        <p:grpSpPr bwMode="auto">
          <a:xfrm>
            <a:off x="889000" y="3910013"/>
            <a:ext cx="3206750" cy="2170112"/>
            <a:chOff x="1471" y="2636"/>
            <a:chExt cx="2020" cy="1367"/>
          </a:xfrm>
        </p:grpSpPr>
        <p:sp>
          <p:nvSpPr>
            <p:cNvPr id="656395" name="Text Box 11"/>
            <p:cNvSpPr txBox="1">
              <a:spLocks noChangeArrowheads="1"/>
            </p:cNvSpPr>
            <p:nvPr/>
          </p:nvSpPr>
          <p:spPr bwMode="auto">
            <a:xfrm>
              <a:off x="1906" y="3697"/>
              <a:ext cx="1174" cy="30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L2 Cache</a:t>
              </a:r>
              <a:endParaRPr lang="en-US" sz="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6396" name="Text Box 12"/>
            <p:cNvSpPr txBox="1">
              <a:spLocks noChangeArrowheads="1"/>
            </p:cNvSpPr>
            <p:nvPr/>
          </p:nvSpPr>
          <p:spPr bwMode="auto">
            <a:xfrm>
              <a:off x="1764" y="3697"/>
              <a:ext cx="1440" cy="30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Shared L2 Cache</a:t>
              </a:r>
              <a:endParaRPr lang="en-US" sz="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56397" name="Group 13"/>
            <p:cNvGrpSpPr>
              <a:grpSpLocks/>
            </p:cNvGrpSpPr>
            <p:nvPr/>
          </p:nvGrpSpPr>
          <p:grpSpPr bwMode="auto">
            <a:xfrm>
              <a:off x="2156" y="2638"/>
              <a:ext cx="655" cy="1051"/>
              <a:chOff x="2438" y="692"/>
              <a:chExt cx="655" cy="1051"/>
            </a:xfrm>
          </p:grpSpPr>
          <p:sp>
            <p:nvSpPr>
              <p:cNvPr id="656398" name="Line 14"/>
              <p:cNvSpPr>
                <a:spLocks noChangeShapeType="1"/>
              </p:cNvSpPr>
              <p:nvPr/>
            </p:nvSpPr>
            <p:spPr bwMode="auto">
              <a:xfrm>
                <a:off x="2764" y="1149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399" name="Oval 15"/>
              <p:cNvSpPr>
                <a:spLocks noChangeArrowheads="1"/>
              </p:cNvSpPr>
              <p:nvPr/>
            </p:nvSpPr>
            <p:spPr bwMode="auto">
              <a:xfrm>
                <a:off x="2438" y="692"/>
                <a:ext cx="655" cy="456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00" name="Text Box 16"/>
              <p:cNvSpPr txBox="1">
                <a:spLocks noChangeArrowheads="1"/>
              </p:cNvSpPr>
              <p:nvPr/>
            </p:nvSpPr>
            <p:spPr bwMode="auto">
              <a:xfrm>
                <a:off x="2502" y="757"/>
                <a:ext cx="546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CPU2</a:t>
                </a:r>
              </a:p>
            </p:txBody>
          </p:sp>
          <p:sp>
            <p:nvSpPr>
              <p:cNvPr id="656401" name="Text Box 17"/>
              <p:cNvSpPr txBox="1">
                <a:spLocks noChangeArrowheads="1"/>
              </p:cNvSpPr>
              <p:nvPr/>
            </p:nvSpPr>
            <p:spPr bwMode="auto">
              <a:xfrm>
                <a:off x="2562" y="1323"/>
                <a:ext cx="408" cy="248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sp>
            <p:nvSpPr>
              <p:cNvPr id="656402" name="Line 18"/>
              <p:cNvSpPr>
                <a:spLocks noChangeShapeType="1"/>
              </p:cNvSpPr>
              <p:nvPr/>
            </p:nvSpPr>
            <p:spPr bwMode="auto">
              <a:xfrm>
                <a:off x="2765" y="1577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6403" name="Group 19"/>
            <p:cNvGrpSpPr>
              <a:grpSpLocks/>
            </p:cNvGrpSpPr>
            <p:nvPr/>
          </p:nvGrpSpPr>
          <p:grpSpPr bwMode="auto">
            <a:xfrm>
              <a:off x="1471" y="2644"/>
              <a:ext cx="655" cy="1051"/>
              <a:chOff x="2438" y="692"/>
              <a:chExt cx="655" cy="1051"/>
            </a:xfrm>
          </p:grpSpPr>
          <p:sp>
            <p:nvSpPr>
              <p:cNvPr id="656404" name="Line 20"/>
              <p:cNvSpPr>
                <a:spLocks noChangeShapeType="1"/>
              </p:cNvSpPr>
              <p:nvPr/>
            </p:nvSpPr>
            <p:spPr bwMode="auto">
              <a:xfrm>
                <a:off x="2764" y="1149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405" name="Oval 21"/>
              <p:cNvSpPr>
                <a:spLocks noChangeArrowheads="1"/>
              </p:cNvSpPr>
              <p:nvPr/>
            </p:nvSpPr>
            <p:spPr bwMode="auto">
              <a:xfrm>
                <a:off x="2438" y="692"/>
                <a:ext cx="655" cy="456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06" name="Text Box 22"/>
              <p:cNvSpPr txBox="1">
                <a:spLocks noChangeArrowheads="1"/>
              </p:cNvSpPr>
              <p:nvPr/>
            </p:nvSpPr>
            <p:spPr bwMode="auto">
              <a:xfrm>
                <a:off x="2502" y="757"/>
                <a:ext cx="546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CPU1</a:t>
                </a:r>
              </a:p>
            </p:txBody>
          </p:sp>
          <p:sp>
            <p:nvSpPr>
              <p:cNvPr id="656407" name="Text Box 23"/>
              <p:cNvSpPr txBox="1">
                <a:spLocks noChangeArrowheads="1"/>
              </p:cNvSpPr>
              <p:nvPr/>
            </p:nvSpPr>
            <p:spPr bwMode="auto">
              <a:xfrm>
                <a:off x="2562" y="1323"/>
                <a:ext cx="408" cy="248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sp>
            <p:nvSpPr>
              <p:cNvPr id="656408" name="Line 24"/>
              <p:cNvSpPr>
                <a:spLocks noChangeShapeType="1"/>
              </p:cNvSpPr>
              <p:nvPr/>
            </p:nvSpPr>
            <p:spPr bwMode="auto">
              <a:xfrm>
                <a:off x="2765" y="1577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6409" name="Group 25"/>
            <p:cNvGrpSpPr>
              <a:grpSpLocks/>
            </p:cNvGrpSpPr>
            <p:nvPr/>
          </p:nvGrpSpPr>
          <p:grpSpPr bwMode="auto">
            <a:xfrm>
              <a:off x="2836" y="2636"/>
              <a:ext cx="655" cy="1051"/>
              <a:chOff x="2438" y="692"/>
              <a:chExt cx="655" cy="1051"/>
            </a:xfrm>
          </p:grpSpPr>
          <p:sp>
            <p:nvSpPr>
              <p:cNvPr id="656410" name="Line 26"/>
              <p:cNvSpPr>
                <a:spLocks noChangeShapeType="1"/>
              </p:cNvSpPr>
              <p:nvPr/>
            </p:nvSpPr>
            <p:spPr bwMode="auto">
              <a:xfrm>
                <a:off x="2764" y="1149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411" name="Oval 27"/>
              <p:cNvSpPr>
                <a:spLocks noChangeArrowheads="1"/>
              </p:cNvSpPr>
              <p:nvPr/>
            </p:nvSpPr>
            <p:spPr bwMode="auto">
              <a:xfrm>
                <a:off x="2438" y="692"/>
                <a:ext cx="655" cy="456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12" name="Text Box 28"/>
              <p:cNvSpPr txBox="1">
                <a:spLocks noChangeArrowheads="1"/>
              </p:cNvSpPr>
              <p:nvPr/>
            </p:nvSpPr>
            <p:spPr bwMode="auto">
              <a:xfrm>
                <a:off x="2502" y="757"/>
                <a:ext cx="546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CPU3</a:t>
                </a:r>
              </a:p>
            </p:txBody>
          </p:sp>
          <p:sp>
            <p:nvSpPr>
              <p:cNvPr id="656413" name="Text Box 29"/>
              <p:cNvSpPr txBox="1">
                <a:spLocks noChangeArrowheads="1"/>
              </p:cNvSpPr>
              <p:nvPr/>
            </p:nvSpPr>
            <p:spPr bwMode="auto">
              <a:xfrm>
                <a:off x="2562" y="1323"/>
                <a:ext cx="408" cy="248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sp>
            <p:nvSpPr>
              <p:cNvPr id="656414" name="Line 30"/>
              <p:cNvSpPr>
                <a:spLocks noChangeShapeType="1"/>
              </p:cNvSpPr>
              <p:nvPr/>
            </p:nvSpPr>
            <p:spPr bwMode="auto">
              <a:xfrm>
                <a:off x="2765" y="1577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6415" name="Text Box 31"/>
          <p:cNvSpPr txBox="1">
            <a:spLocks noChangeArrowheads="1"/>
          </p:cNvSpPr>
          <p:nvPr/>
        </p:nvSpPr>
        <p:spPr bwMode="auto">
          <a:xfrm>
            <a:off x="4467225" y="4384675"/>
            <a:ext cx="4351338" cy="15240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</a:rPr>
              <a:t>What’s good for CPU1 is</a:t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>often bad for CPU2 &amp; CPU3</a:t>
            </a:r>
          </a:p>
          <a:p>
            <a:pPr algn="l"/>
            <a:endParaRPr lang="en-US" sz="600" b="0">
              <a:solidFill>
                <a:srgbClr val="000000"/>
              </a:solidFill>
            </a:endParaRPr>
          </a:p>
          <a:p>
            <a:pPr algn="l"/>
            <a:r>
              <a:rPr lang="en-US" sz="2000"/>
              <a:t>   e.g., all want to write B</a:t>
            </a:r>
            <a:br>
              <a:rPr lang="en-US" sz="2000"/>
            </a:br>
            <a:r>
              <a:rPr lang="en-US" sz="2000"/>
              <a:t>            at ≈ the same time</a:t>
            </a:r>
          </a:p>
        </p:txBody>
      </p:sp>
      <p:grpSp>
        <p:nvGrpSpPr>
          <p:cNvPr id="656416" name="Group 32"/>
          <p:cNvGrpSpPr>
            <a:grpSpLocks/>
          </p:cNvGrpSpPr>
          <p:nvPr/>
        </p:nvGrpSpPr>
        <p:grpSpPr bwMode="auto">
          <a:xfrm>
            <a:off x="1346200" y="5561013"/>
            <a:ext cx="358775" cy="366712"/>
            <a:chOff x="317" y="3576"/>
            <a:chExt cx="226" cy="231"/>
          </a:xfrm>
        </p:grpSpPr>
        <p:sp>
          <p:nvSpPr>
            <p:cNvPr id="656417" name="Rectangle 33"/>
            <p:cNvSpPr>
              <a:spLocks noChangeArrowheads="1"/>
            </p:cNvSpPr>
            <p:nvPr/>
          </p:nvSpPr>
          <p:spPr bwMode="auto">
            <a:xfrm>
              <a:off x="366" y="3621"/>
              <a:ext cx="128" cy="137"/>
            </a:xfrm>
            <a:prstGeom prst="rect">
              <a:avLst/>
            </a:prstGeom>
            <a:solidFill>
              <a:schemeClr val="accent1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8" name="Text Box 34"/>
            <p:cNvSpPr txBox="1">
              <a:spLocks noChangeArrowheads="1"/>
            </p:cNvSpPr>
            <p:nvPr/>
          </p:nvSpPr>
          <p:spPr bwMode="auto">
            <a:xfrm>
              <a:off x="317" y="3576"/>
              <a:ext cx="226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B</a:t>
              </a:r>
            </a:p>
          </p:txBody>
        </p:sp>
      </p:grpSp>
      <p:pic>
        <p:nvPicPr>
          <p:cNvPr id="656420" name="Picture 36" descr="face-frowny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1906588"/>
            <a:ext cx="442912" cy="44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4.50867E-6 L 0.00017 -0.0811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5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8115 L 0.06719 -0.02797 C 0.08125 -0.01595 0.10226 -0.00924 0.12414 -0.00924 C 0.14914 -0.00924 0.1691 -0.01595 0.18316 -0.02797 L 0.25018 -0.08115 " pathEditMode="relative" rAng="0" ptsTypes="FffFF">
                                      <p:cBhvr>
                                        <p:cTn id="21" dur="1000" fill="hold"/>
                                        <p:tgtEl>
                                          <p:spTgt spid="65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2 -0.07885 L 0.15885 -0.02752 C 0.1658 -0.01596 0.17639 -0.00925 0.18733 -0.00925 C 0.19965 -0.00925 0.20972 -0.01596 0.21667 -0.02752 L 0.25017 -0.07885 " pathEditMode="relative" rAng="0" ptsTypes="FffFF">
                                      <p:cBhvr>
                                        <p:cTn id="25" dur="1000" spd="-100000" fill="hold"/>
                                        <p:tgtEl>
                                          <p:spTgt spid="65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8 -0.08116 L 0.03386 -0.02659 C 0.04097 -0.01411 0.05156 -0.00717 0.06268 -0.00717 C 0.07535 -0.00717 0.08542 -0.01411 0.09254 -0.02659 L 0.12639 -0.08116 " pathEditMode="relative" rAng="0" ptsTypes="FffFF">
                                      <p:cBhvr>
                                        <p:cTn id="28" dur="1000" spd="-100000" fill="hold"/>
                                        <p:tgtEl>
                                          <p:spTgt spid="65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3" grpId="0"/>
      <p:bldP spid="6564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Multicore Hierarchies</a:t>
            </a:r>
            <a:br>
              <a:rPr lang="en-US"/>
            </a:br>
            <a:r>
              <a:rPr lang="en-US"/>
              <a:t>Key New Dimension: Scheduling</a:t>
            </a:r>
          </a:p>
        </p:txBody>
      </p:sp>
      <p:grpSp>
        <p:nvGrpSpPr>
          <p:cNvPr id="657412" name="Group 4"/>
          <p:cNvGrpSpPr>
            <a:grpSpLocks/>
          </p:cNvGrpSpPr>
          <p:nvPr/>
        </p:nvGrpSpPr>
        <p:grpSpPr bwMode="auto">
          <a:xfrm>
            <a:off x="1282700" y="1368425"/>
            <a:ext cx="6545263" cy="1046163"/>
            <a:chOff x="465" y="1593"/>
            <a:chExt cx="5166" cy="495"/>
          </a:xfrm>
        </p:grpSpPr>
        <p:sp>
          <p:nvSpPr>
            <p:cNvPr id="657413" name="Rectangle 5"/>
            <p:cNvSpPr>
              <a:spLocks noChangeArrowheads="1"/>
            </p:cNvSpPr>
            <p:nvPr/>
          </p:nvSpPr>
          <p:spPr bwMode="auto">
            <a:xfrm>
              <a:off x="465" y="1593"/>
              <a:ext cx="5166" cy="495"/>
            </a:xfrm>
            <a:prstGeom prst="rect">
              <a:avLst/>
            </a:prstGeom>
            <a:solidFill>
              <a:srgbClr val="CCEC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14" name="Rectangle 6"/>
            <p:cNvSpPr>
              <a:spLocks noChangeArrowheads="1"/>
            </p:cNvSpPr>
            <p:nvPr/>
          </p:nvSpPr>
          <p:spPr bwMode="auto">
            <a:xfrm>
              <a:off x="531" y="1636"/>
              <a:ext cx="5039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r>
                <a:rPr lang="en-US" sz="2800"/>
                <a:t>Key new dimension: </a:t>
              </a:r>
              <a:br>
                <a:rPr lang="en-US" sz="2800"/>
              </a:br>
              <a:r>
                <a:rPr lang="en-US" sz="2800"/>
                <a:t>Scheduling of parallel threads</a:t>
              </a:r>
              <a:endParaRPr lang="en-US" sz="3200"/>
            </a:p>
          </p:txBody>
        </p:sp>
      </p:grp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292100" y="3430588"/>
            <a:ext cx="63246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Key reason: Caches not fully shared</a:t>
            </a:r>
          </a:p>
        </p:txBody>
      </p:sp>
      <p:sp>
        <p:nvSpPr>
          <p:cNvPr id="657416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3203575"/>
          </a:xfrm>
          <a:prstGeom prst="rect">
            <a:avLst/>
          </a:prstGeom>
          <a:solidFill>
            <a:srgbClr val="FFCCCC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45" name="Text Box 37"/>
          <p:cNvSpPr txBox="1">
            <a:spLocks noChangeArrowheads="1"/>
          </p:cNvSpPr>
          <p:nvPr/>
        </p:nvSpPr>
        <p:spPr bwMode="auto">
          <a:xfrm>
            <a:off x="958850" y="2533650"/>
            <a:ext cx="7223125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Has LARGE impact on cache performance</a:t>
            </a:r>
          </a:p>
        </p:txBody>
      </p:sp>
      <p:grpSp>
        <p:nvGrpSpPr>
          <p:cNvPr id="657447" name="Group 39"/>
          <p:cNvGrpSpPr>
            <a:grpSpLocks/>
          </p:cNvGrpSpPr>
          <p:nvPr/>
        </p:nvGrpSpPr>
        <p:grpSpPr bwMode="auto">
          <a:xfrm>
            <a:off x="296863" y="3575050"/>
            <a:ext cx="3206750" cy="2170113"/>
            <a:chOff x="1471" y="2636"/>
            <a:chExt cx="2020" cy="1367"/>
          </a:xfrm>
        </p:grpSpPr>
        <p:sp>
          <p:nvSpPr>
            <p:cNvPr id="657448" name="Text Box 40"/>
            <p:cNvSpPr txBox="1">
              <a:spLocks noChangeArrowheads="1"/>
            </p:cNvSpPr>
            <p:nvPr/>
          </p:nvSpPr>
          <p:spPr bwMode="auto">
            <a:xfrm>
              <a:off x="1906" y="3697"/>
              <a:ext cx="1174" cy="30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L2 Cache</a:t>
              </a:r>
              <a:endParaRPr lang="en-US" sz="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7449" name="Text Box 41"/>
            <p:cNvSpPr txBox="1">
              <a:spLocks noChangeArrowheads="1"/>
            </p:cNvSpPr>
            <p:nvPr/>
          </p:nvSpPr>
          <p:spPr bwMode="auto">
            <a:xfrm>
              <a:off x="1764" y="3697"/>
              <a:ext cx="1440" cy="30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Shared L2 Cache</a:t>
              </a:r>
              <a:endParaRPr lang="en-US" sz="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57450" name="Group 42"/>
            <p:cNvGrpSpPr>
              <a:grpSpLocks/>
            </p:cNvGrpSpPr>
            <p:nvPr/>
          </p:nvGrpSpPr>
          <p:grpSpPr bwMode="auto">
            <a:xfrm>
              <a:off x="2156" y="2638"/>
              <a:ext cx="655" cy="1051"/>
              <a:chOff x="2438" y="692"/>
              <a:chExt cx="655" cy="1051"/>
            </a:xfrm>
          </p:grpSpPr>
          <p:sp>
            <p:nvSpPr>
              <p:cNvPr id="657451" name="Line 43"/>
              <p:cNvSpPr>
                <a:spLocks noChangeShapeType="1"/>
              </p:cNvSpPr>
              <p:nvPr/>
            </p:nvSpPr>
            <p:spPr bwMode="auto">
              <a:xfrm>
                <a:off x="2764" y="1149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52" name="Oval 44"/>
              <p:cNvSpPr>
                <a:spLocks noChangeArrowheads="1"/>
              </p:cNvSpPr>
              <p:nvPr/>
            </p:nvSpPr>
            <p:spPr bwMode="auto">
              <a:xfrm>
                <a:off x="2438" y="692"/>
                <a:ext cx="655" cy="456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453" name="Text Box 45"/>
              <p:cNvSpPr txBox="1">
                <a:spLocks noChangeArrowheads="1"/>
              </p:cNvSpPr>
              <p:nvPr/>
            </p:nvSpPr>
            <p:spPr bwMode="auto">
              <a:xfrm>
                <a:off x="2502" y="757"/>
                <a:ext cx="546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CPU2</a:t>
                </a:r>
              </a:p>
            </p:txBody>
          </p:sp>
          <p:sp>
            <p:nvSpPr>
              <p:cNvPr id="657454" name="Text Box 46"/>
              <p:cNvSpPr txBox="1">
                <a:spLocks noChangeArrowheads="1"/>
              </p:cNvSpPr>
              <p:nvPr/>
            </p:nvSpPr>
            <p:spPr bwMode="auto">
              <a:xfrm>
                <a:off x="2562" y="1323"/>
                <a:ext cx="408" cy="248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sp>
            <p:nvSpPr>
              <p:cNvPr id="657455" name="Line 47"/>
              <p:cNvSpPr>
                <a:spLocks noChangeShapeType="1"/>
              </p:cNvSpPr>
              <p:nvPr/>
            </p:nvSpPr>
            <p:spPr bwMode="auto">
              <a:xfrm>
                <a:off x="2765" y="1577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7456" name="Group 48"/>
            <p:cNvGrpSpPr>
              <a:grpSpLocks/>
            </p:cNvGrpSpPr>
            <p:nvPr/>
          </p:nvGrpSpPr>
          <p:grpSpPr bwMode="auto">
            <a:xfrm>
              <a:off x="1471" y="2644"/>
              <a:ext cx="655" cy="1051"/>
              <a:chOff x="2438" y="692"/>
              <a:chExt cx="655" cy="1051"/>
            </a:xfrm>
          </p:grpSpPr>
          <p:sp>
            <p:nvSpPr>
              <p:cNvPr id="657457" name="Line 49"/>
              <p:cNvSpPr>
                <a:spLocks noChangeShapeType="1"/>
              </p:cNvSpPr>
              <p:nvPr/>
            </p:nvSpPr>
            <p:spPr bwMode="auto">
              <a:xfrm>
                <a:off x="2764" y="1149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58" name="Oval 50"/>
              <p:cNvSpPr>
                <a:spLocks noChangeArrowheads="1"/>
              </p:cNvSpPr>
              <p:nvPr/>
            </p:nvSpPr>
            <p:spPr bwMode="auto">
              <a:xfrm>
                <a:off x="2438" y="692"/>
                <a:ext cx="655" cy="456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459" name="Text Box 51"/>
              <p:cNvSpPr txBox="1">
                <a:spLocks noChangeArrowheads="1"/>
              </p:cNvSpPr>
              <p:nvPr/>
            </p:nvSpPr>
            <p:spPr bwMode="auto">
              <a:xfrm>
                <a:off x="2502" y="757"/>
                <a:ext cx="546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CPU1</a:t>
                </a:r>
              </a:p>
            </p:txBody>
          </p:sp>
          <p:sp>
            <p:nvSpPr>
              <p:cNvPr id="657460" name="Text Box 52"/>
              <p:cNvSpPr txBox="1">
                <a:spLocks noChangeArrowheads="1"/>
              </p:cNvSpPr>
              <p:nvPr/>
            </p:nvSpPr>
            <p:spPr bwMode="auto">
              <a:xfrm>
                <a:off x="2562" y="1323"/>
                <a:ext cx="408" cy="248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sp>
            <p:nvSpPr>
              <p:cNvPr id="657461" name="Line 53"/>
              <p:cNvSpPr>
                <a:spLocks noChangeShapeType="1"/>
              </p:cNvSpPr>
              <p:nvPr/>
            </p:nvSpPr>
            <p:spPr bwMode="auto">
              <a:xfrm>
                <a:off x="2765" y="1577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7462" name="Group 54"/>
            <p:cNvGrpSpPr>
              <a:grpSpLocks/>
            </p:cNvGrpSpPr>
            <p:nvPr/>
          </p:nvGrpSpPr>
          <p:grpSpPr bwMode="auto">
            <a:xfrm>
              <a:off x="2836" y="2636"/>
              <a:ext cx="655" cy="1051"/>
              <a:chOff x="2438" y="692"/>
              <a:chExt cx="655" cy="1051"/>
            </a:xfrm>
          </p:grpSpPr>
          <p:sp>
            <p:nvSpPr>
              <p:cNvPr id="657463" name="Line 55"/>
              <p:cNvSpPr>
                <a:spLocks noChangeShapeType="1"/>
              </p:cNvSpPr>
              <p:nvPr/>
            </p:nvSpPr>
            <p:spPr bwMode="auto">
              <a:xfrm>
                <a:off x="2764" y="1149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64" name="Oval 56"/>
              <p:cNvSpPr>
                <a:spLocks noChangeArrowheads="1"/>
              </p:cNvSpPr>
              <p:nvPr/>
            </p:nvSpPr>
            <p:spPr bwMode="auto">
              <a:xfrm>
                <a:off x="2438" y="692"/>
                <a:ext cx="655" cy="456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465" name="Text Box 57"/>
              <p:cNvSpPr txBox="1">
                <a:spLocks noChangeArrowheads="1"/>
              </p:cNvSpPr>
              <p:nvPr/>
            </p:nvSpPr>
            <p:spPr bwMode="auto">
              <a:xfrm>
                <a:off x="2502" y="757"/>
                <a:ext cx="546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CPU3</a:t>
                </a:r>
              </a:p>
            </p:txBody>
          </p:sp>
          <p:sp>
            <p:nvSpPr>
              <p:cNvPr id="657466" name="Text Box 58"/>
              <p:cNvSpPr txBox="1">
                <a:spLocks noChangeArrowheads="1"/>
              </p:cNvSpPr>
              <p:nvPr/>
            </p:nvSpPr>
            <p:spPr bwMode="auto">
              <a:xfrm>
                <a:off x="2562" y="1323"/>
                <a:ext cx="408" cy="248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sp>
            <p:nvSpPr>
              <p:cNvPr id="657467" name="Line 59"/>
              <p:cNvSpPr>
                <a:spLocks noChangeShapeType="1"/>
              </p:cNvSpPr>
              <p:nvPr/>
            </p:nvSpPr>
            <p:spPr bwMode="auto">
              <a:xfrm>
                <a:off x="2765" y="1577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7468" name="Text Box 60"/>
          <p:cNvSpPr txBox="1">
            <a:spLocks noChangeArrowheads="1"/>
          </p:cNvSpPr>
          <p:nvPr/>
        </p:nvSpPr>
        <p:spPr bwMode="auto">
          <a:xfrm>
            <a:off x="3833813" y="5089525"/>
            <a:ext cx="5032375" cy="118745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Can mitigate (but not solve)</a:t>
            </a:r>
          </a:p>
          <a:p>
            <a:r>
              <a:rPr lang="en-US">
                <a:solidFill>
                  <a:srgbClr val="000000"/>
                </a:solidFill>
              </a:rPr>
              <a:t>if can </a:t>
            </a:r>
            <a:r>
              <a:rPr lang="en-US">
                <a:solidFill>
                  <a:srgbClr val="FF0000"/>
                </a:solidFill>
              </a:rPr>
              <a:t>schedule </a:t>
            </a:r>
            <a:r>
              <a:rPr lang="en-US">
                <a:solidFill>
                  <a:srgbClr val="000000"/>
                </a:solidFill>
              </a:rPr>
              <a:t>the writes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to be far apart in time</a:t>
            </a:r>
            <a:endParaRPr lang="en-US" sz="2000"/>
          </a:p>
        </p:txBody>
      </p:sp>
      <p:sp>
        <p:nvSpPr>
          <p:cNvPr id="657469" name="Text Box 61"/>
          <p:cNvSpPr txBox="1">
            <a:spLocks noChangeArrowheads="1"/>
          </p:cNvSpPr>
          <p:nvPr/>
        </p:nvSpPr>
        <p:spPr bwMode="auto">
          <a:xfrm>
            <a:off x="3846513" y="3363913"/>
            <a:ext cx="5097462" cy="12938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Recall our problem scenario:</a:t>
            </a:r>
          </a:p>
          <a:p>
            <a:pPr algn="l"/>
            <a:endParaRPr lang="en-US" sz="700" b="0">
              <a:solidFill>
                <a:srgbClr val="000000"/>
              </a:solidFill>
            </a:endParaRPr>
          </a:p>
          <a:p>
            <a:pPr algn="l"/>
            <a:r>
              <a:rPr lang="en-US"/>
              <a:t>   all CPUs want to write B</a:t>
            </a:r>
            <a:br>
              <a:rPr lang="en-US"/>
            </a:br>
            <a:r>
              <a:rPr lang="en-US"/>
              <a:t>            at ≈ the same time</a:t>
            </a:r>
          </a:p>
        </p:txBody>
      </p:sp>
      <p:grpSp>
        <p:nvGrpSpPr>
          <p:cNvPr id="657470" name="Group 62"/>
          <p:cNvGrpSpPr>
            <a:grpSpLocks/>
          </p:cNvGrpSpPr>
          <p:nvPr/>
        </p:nvGrpSpPr>
        <p:grpSpPr bwMode="auto">
          <a:xfrm>
            <a:off x="593725" y="5141913"/>
            <a:ext cx="358775" cy="366712"/>
            <a:chOff x="317" y="3576"/>
            <a:chExt cx="226" cy="231"/>
          </a:xfrm>
        </p:grpSpPr>
        <p:sp>
          <p:nvSpPr>
            <p:cNvPr id="657471" name="Rectangle 63"/>
            <p:cNvSpPr>
              <a:spLocks noChangeArrowheads="1"/>
            </p:cNvSpPr>
            <p:nvPr/>
          </p:nvSpPr>
          <p:spPr bwMode="auto">
            <a:xfrm>
              <a:off x="366" y="3621"/>
              <a:ext cx="128" cy="137"/>
            </a:xfrm>
            <a:prstGeom prst="rect">
              <a:avLst/>
            </a:prstGeom>
            <a:solidFill>
              <a:schemeClr val="accent1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72" name="Text Box 64"/>
            <p:cNvSpPr txBox="1">
              <a:spLocks noChangeArrowheads="1"/>
            </p:cNvSpPr>
            <p:nvPr/>
          </p:nvSpPr>
          <p:spPr bwMode="auto">
            <a:xfrm>
              <a:off x="317" y="3576"/>
              <a:ext cx="226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5" grpId="0"/>
      <p:bldP spid="657468" grpId="0"/>
      <p:bldP spid="6574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Enabler: Fine-Grained Threading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071563"/>
            <a:ext cx="8788400" cy="4947100"/>
          </a:xfrm>
        </p:spPr>
        <p:txBody>
          <a:bodyPr/>
          <a:lstStyle/>
          <a:p>
            <a:r>
              <a:rPr lang="en-US" dirty="0"/>
              <a:t> Coarse Threading popular for decades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Spawn one thread per core at program initialization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Heavy-weight O.S. threads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E.g., Splash Benchmark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Better Alternative: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System supports user-level </a:t>
            </a:r>
            <a:r>
              <a:rPr lang="en-US" dirty="0">
                <a:solidFill>
                  <a:srgbClr val="FF0000"/>
                </a:solidFill>
              </a:rPr>
              <a:t>light-weight threads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Programs expose </a:t>
            </a:r>
            <a:r>
              <a:rPr lang="en-US" dirty="0">
                <a:solidFill>
                  <a:srgbClr val="FF0000"/>
                </a:solidFill>
              </a:rPr>
              <a:t>lots of parallelism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Dynamic parallelism</a:t>
            </a:r>
            <a:r>
              <a:rPr lang="en-US" dirty="0">
                <a:solidFill>
                  <a:schemeClr val="tx1"/>
                </a:solidFill>
              </a:rPr>
              <a:t>: forking can be </a:t>
            </a:r>
            <a:r>
              <a:rPr lang="en-US" dirty="0" smtClean="0">
                <a:solidFill>
                  <a:schemeClr val="tx1"/>
                </a:solidFill>
              </a:rPr>
              <a:t>data-dependent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Smart runtime scheduler</a:t>
            </a:r>
            <a:r>
              <a:rPr lang="en-US" dirty="0">
                <a:solidFill>
                  <a:schemeClr val="tx1"/>
                </a:solidFill>
              </a:rPr>
              <a:t> maps threads to cores, dynamically as computation proceeds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34" y="6061103"/>
            <a:ext cx="902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9900CC"/>
                </a:solidFill>
              </a:rPr>
              <a:t>e.g., </a:t>
            </a:r>
            <a:r>
              <a:rPr lang="en-US" b="0" dirty="0" err="1" smtClean="0">
                <a:solidFill>
                  <a:srgbClr val="9900CC"/>
                </a:solidFill>
              </a:rPr>
              <a:t>Cilk</a:t>
            </a:r>
            <a:r>
              <a:rPr lang="en-US" b="0" dirty="0" smtClean="0">
                <a:solidFill>
                  <a:srgbClr val="9900CC"/>
                </a:solidFill>
              </a:rPr>
              <a:t>++, Intel TBB, </a:t>
            </a:r>
            <a:r>
              <a:rPr lang="en-US" b="0" dirty="0" err="1" smtClean="0">
                <a:solidFill>
                  <a:srgbClr val="9900CC"/>
                </a:solidFill>
              </a:rPr>
              <a:t>OpenMP</a:t>
            </a:r>
            <a:r>
              <a:rPr lang="en-US" b="0" dirty="0" smtClean="0">
                <a:solidFill>
                  <a:srgbClr val="9900CC"/>
                </a:solidFill>
              </a:rPr>
              <a:t>, MS Parallel Task Library</a:t>
            </a:r>
            <a:endParaRPr lang="en-US" b="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Uses Among Multiple Threads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071563"/>
            <a:ext cx="4313238" cy="1270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rgbClr val="000099"/>
                </a:solidFill>
              </a:rPr>
              <a:t>Destructive</a:t>
            </a:r>
          </a:p>
          <a:p>
            <a:pPr lvl="1"/>
            <a:r>
              <a:rPr lang="en-US" b="0">
                <a:solidFill>
                  <a:srgbClr val="CC0066"/>
                </a:solidFill>
              </a:rPr>
              <a:t>compete</a:t>
            </a:r>
            <a:r>
              <a:rPr lang="en-US"/>
              <a:t> </a:t>
            </a:r>
            <a:r>
              <a:rPr lang="en-US" b="0"/>
              <a:t>for the limited on-chip cache</a:t>
            </a:r>
          </a:p>
          <a:p>
            <a:endParaRPr lang="en-US" sz="2400"/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0763" y="1071563"/>
            <a:ext cx="4313237" cy="13493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rgbClr val="000099"/>
                </a:solidFill>
              </a:rPr>
              <a:t>Constructive</a:t>
            </a:r>
          </a:p>
          <a:p>
            <a:pPr lvl="1"/>
            <a:r>
              <a:rPr lang="en-US" b="0">
                <a:solidFill>
                  <a:srgbClr val="CC0066"/>
                </a:solidFill>
              </a:rPr>
              <a:t>share</a:t>
            </a:r>
            <a:r>
              <a:rPr lang="en-US"/>
              <a:t> </a:t>
            </a:r>
            <a:r>
              <a:rPr lang="en-US" b="0"/>
              <a:t>a largely overlapping working set</a:t>
            </a:r>
          </a:p>
          <a:p>
            <a:pPr lvl="1"/>
            <a:endParaRPr lang="en-US" b="0"/>
          </a:p>
          <a:p>
            <a:endParaRPr lang="en-US" sz="2400"/>
          </a:p>
        </p:txBody>
      </p:sp>
      <p:grpSp>
        <p:nvGrpSpPr>
          <p:cNvPr id="681989" name="Group 5"/>
          <p:cNvGrpSpPr>
            <a:grpSpLocks/>
          </p:cNvGrpSpPr>
          <p:nvPr/>
        </p:nvGrpSpPr>
        <p:grpSpPr bwMode="auto">
          <a:xfrm>
            <a:off x="4953000" y="2590800"/>
            <a:ext cx="3733800" cy="2911475"/>
            <a:chOff x="3120" y="1488"/>
            <a:chExt cx="2352" cy="1834"/>
          </a:xfrm>
        </p:grpSpPr>
        <p:grpSp>
          <p:nvGrpSpPr>
            <p:cNvPr id="681990" name="Group 6"/>
            <p:cNvGrpSpPr>
              <a:grpSpLocks/>
            </p:cNvGrpSpPr>
            <p:nvPr/>
          </p:nvGrpSpPr>
          <p:grpSpPr bwMode="auto">
            <a:xfrm>
              <a:off x="3162" y="1488"/>
              <a:ext cx="379" cy="609"/>
              <a:chOff x="1680" y="1680"/>
              <a:chExt cx="432" cy="528"/>
            </a:xfrm>
          </p:grpSpPr>
          <p:grpSp>
            <p:nvGrpSpPr>
              <p:cNvPr id="681991" name="Group 7"/>
              <p:cNvGrpSpPr>
                <a:grpSpLocks/>
              </p:cNvGrpSpPr>
              <p:nvPr/>
            </p:nvGrpSpPr>
            <p:grpSpPr bwMode="auto">
              <a:xfrm>
                <a:off x="1748" y="1680"/>
                <a:ext cx="288" cy="226"/>
                <a:chOff x="1748" y="1680"/>
                <a:chExt cx="288" cy="226"/>
              </a:xfrm>
            </p:grpSpPr>
            <p:sp>
              <p:nvSpPr>
                <p:cNvPr id="681992" name="Oval 8"/>
                <p:cNvSpPr>
                  <a:spLocks noChangeArrowheads="1"/>
                </p:cNvSpPr>
                <p:nvPr/>
              </p:nvSpPr>
              <p:spPr bwMode="auto">
                <a:xfrm>
                  <a:off x="1748" y="1680"/>
                  <a:ext cx="288" cy="226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199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76" y="1699"/>
                  <a:ext cx="24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 b="0">
                      <a:latin typeface="Arial" charset="0"/>
                      <a:cs typeface="Arial" charset="0"/>
                    </a:rPr>
                    <a:t>P</a:t>
                  </a:r>
                </a:p>
              </p:txBody>
            </p:sp>
          </p:grpSp>
          <p:grpSp>
            <p:nvGrpSpPr>
              <p:cNvPr id="681994" name="Group 10"/>
              <p:cNvGrpSpPr>
                <a:grpSpLocks/>
              </p:cNvGrpSpPr>
              <p:nvPr/>
            </p:nvGrpSpPr>
            <p:grpSpPr bwMode="auto">
              <a:xfrm>
                <a:off x="1680" y="1982"/>
                <a:ext cx="432" cy="226"/>
                <a:chOff x="2256" y="2688"/>
                <a:chExt cx="432" cy="288"/>
              </a:xfrm>
            </p:grpSpPr>
            <p:sp>
              <p:nvSpPr>
                <p:cNvPr id="6819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256" y="2688"/>
                  <a:ext cx="432" cy="288"/>
                </a:xfrm>
                <a:prstGeom prst="rect">
                  <a:avLst/>
                </a:prstGeom>
                <a:solidFill>
                  <a:srgbClr val="FFCC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199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352" y="2737"/>
                  <a:ext cx="240" cy="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 b="0">
                      <a:latin typeface="Arial" charset="0"/>
                      <a:cs typeface="Arial" charset="0"/>
                    </a:rPr>
                    <a:t>L1</a:t>
                  </a:r>
                </a:p>
              </p:txBody>
            </p:sp>
          </p:grpSp>
          <p:sp>
            <p:nvSpPr>
              <p:cNvPr id="681997" name="Line 13"/>
              <p:cNvSpPr>
                <a:spLocks noChangeShapeType="1"/>
              </p:cNvSpPr>
              <p:nvPr/>
            </p:nvSpPr>
            <p:spPr bwMode="auto">
              <a:xfrm>
                <a:off x="1892" y="1906"/>
                <a:ext cx="0" cy="7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1998" name="Group 14"/>
            <p:cNvGrpSpPr>
              <a:grpSpLocks/>
            </p:cNvGrpSpPr>
            <p:nvPr/>
          </p:nvGrpSpPr>
          <p:grpSpPr bwMode="auto">
            <a:xfrm>
              <a:off x="3710" y="1488"/>
              <a:ext cx="379" cy="609"/>
              <a:chOff x="2304" y="1680"/>
              <a:chExt cx="432" cy="528"/>
            </a:xfrm>
          </p:grpSpPr>
          <p:grpSp>
            <p:nvGrpSpPr>
              <p:cNvPr id="681999" name="Group 15"/>
              <p:cNvGrpSpPr>
                <a:grpSpLocks/>
              </p:cNvGrpSpPr>
              <p:nvPr/>
            </p:nvGrpSpPr>
            <p:grpSpPr bwMode="auto">
              <a:xfrm>
                <a:off x="2372" y="1680"/>
                <a:ext cx="288" cy="226"/>
                <a:chOff x="2372" y="1680"/>
                <a:chExt cx="288" cy="226"/>
              </a:xfrm>
            </p:grpSpPr>
            <p:sp>
              <p:nvSpPr>
                <p:cNvPr id="682000" name="Oval 16"/>
                <p:cNvSpPr>
                  <a:spLocks noChangeArrowheads="1"/>
                </p:cNvSpPr>
                <p:nvPr/>
              </p:nvSpPr>
              <p:spPr bwMode="auto">
                <a:xfrm>
                  <a:off x="2372" y="1680"/>
                  <a:ext cx="288" cy="226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200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400" y="1699"/>
                  <a:ext cx="24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 b="0">
                      <a:latin typeface="Arial" charset="0"/>
                      <a:cs typeface="Arial" charset="0"/>
                    </a:rPr>
                    <a:t>P</a:t>
                  </a:r>
                </a:p>
              </p:txBody>
            </p:sp>
          </p:grpSp>
          <p:grpSp>
            <p:nvGrpSpPr>
              <p:cNvPr id="682002" name="Group 18"/>
              <p:cNvGrpSpPr>
                <a:grpSpLocks/>
              </p:cNvGrpSpPr>
              <p:nvPr/>
            </p:nvGrpSpPr>
            <p:grpSpPr bwMode="auto">
              <a:xfrm>
                <a:off x="2304" y="1982"/>
                <a:ext cx="432" cy="226"/>
                <a:chOff x="2256" y="2688"/>
                <a:chExt cx="432" cy="288"/>
              </a:xfrm>
            </p:grpSpPr>
            <p:sp>
              <p:nvSpPr>
                <p:cNvPr id="682003" name="Rectangle 19"/>
                <p:cNvSpPr>
                  <a:spLocks noChangeArrowheads="1"/>
                </p:cNvSpPr>
                <p:nvPr/>
              </p:nvSpPr>
              <p:spPr bwMode="auto">
                <a:xfrm>
                  <a:off x="2256" y="2688"/>
                  <a:ext cx="432" cy="288"/>
                </a:xfrm>
                <a:prstGeom prst="rect">
                  <a:avLst/>
                </a:prstGeom>
                <a:solidFill>
                  <a:srgbClr val="FFCC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200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52" y="2737"/>
                  <a:ext cx="240" cy="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 b="0">
                      <a:latin typeface="Arial" charset="0"/>
                      <a:cs typeface="Arial" charset="0"/>
                    </a:rPr>
                    <a:t>L1</a:t>
                  </a:r>
                </a:p>
              </p:txBody>
            </p:sp>
          </p:grpSp>
          <p:sp>
            <p:nvSpPr>
              <p:cNvPr id="682005" name="Line 21"/>
              <p:cNvSpPr>
                <a:spLocks noChangeShapeType="1"/>
              </p:cNvSpPr>
              <p:nvPr/>
            </p:nvSpPr>
            <p:spPr bwMode="auto">
              <a:xfrm>
                <a:off x="2516" y="1906"/>
                <a:ext cx="0" cy="7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2006" name="Group 22"/>
            <p:cNvGrpSpPr>
              <a:grpSpLocks/>
            </p:cNvGrpSpPr>
            <p:nvPr/>
          </p:nvGrpSpPr>
          <p:grpSpPr bwMode="auto">
            <a:xfrm>
              <a:off x="4299" y="1931"/>
              <a:ext cx="211" cy="55"/>
              <a:chOff x="2256" y="2016"/>
              <a:chExt cx="240" cy="48"/>
            </a:xfrm>
          </p:grpSpPr>
          <p:sp>
            <p:nvSpPr>
              <p:cNvPr id="682007" name="Oval 23"/>
              <p:cNvSpPr>
                <a:spLocks noChangeArrowheads="1"/>
              </p:cNvSpPr>
              <p:nvPr/>
            </p:nvSpPr>
            <p:spPr bwMode="auto">
              <a:xfrm>
                <a:off x="2256" y="2016"/>
                <a:ext cx="48" cy="48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008" name="Oval 24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48" cy="48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009" name="Oval 25"/>
              <p:cNvSpPr>
                <a:spLocks noChangeArrowheads="1"/>
              </p:cNvSpPr>
              <p:nvPr/>
            </p:nvSpPr>
            <p:spPr bwMode="auto">
              <a:xfrm>
                <a:off x="2448" y="2016"/>
                <a:ext cx="48" cy="48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2010" name="Group 26"/>
            <p:cNvGrpSpPr>
              <a:grpSpLocks/>
            </p:cNvGrpSpPr>
            <p:nvPr/>
          </p:nvGrpSpPr>
          <p:grpSpPr bwMode="auto">
            <a:xfrm>
              <a:off x="4763" y="1488"/>
              <a:ext cx="379" cy="609"/>
              <a:chOff x="3504" y="1680"/>
              <a:chExt cx="432" cy="528"/>
            </a:xfrm>
          </p:grpSpPr>
          <p:grpSp>
            <p:nvGrpSpPr>
              <p:cNvPr id="682011" name="Group 27"/>
              <p:cNvGrpSpPr>
                <a:grpSpLocks/>
              </p:cNvGrpSpPr>
              <p:nvPr/>
            </p:nvGrpSpPr>
            <p:grpSpPr bwMode="auto">
              <a:xfrm>
                <a:off x="3572" y="1680"/>
                <a:ext cx="288" cy="226"/>
                <a:chOff x="3572" y="1680"/>
                <a:chExt cx="288" cy="226"/>
              </a:xfrm>
            </p:grpSpPr>
            <p:sp>
              <p:nvSpPr>
                <p:cNvPr id="682012" name="Oval 28"/>
                <p:cNvSpPr>
                  <a:spLocks noChangeArrowheads="1"/>
                </p:cNvSpPr>
                <p:nvPr/>
              </p:nvSpPr>
              <p:spPr bwMode="auto">
                <a:xfrm>
                  <a:off x="3572" y="1680"/>
                  <a:ext cx="288" cy="226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201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600" y="1699"/>
                  <a:ext cx="24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 b="0">
                      <a:latin typeface="Arial" charset="0"/>
                      <a:cs typeface="Arial" charset="0"/>
                    </a:rPr>
                    <a:t>P</a:t>
                  </a:r>
                </a:p>
              </p:txBody>
            </p:sp>
          </p:grpSp>
          <p:grpSp>
            <p:nvGrpSpPr>
              <p:cNvPr id="682014" name="Group 30"/>
              <p:cNvGrpSpPr>
                <a:grpSpLocks/>
              </p:cNvGrpSpPr>
              <p:nvPr/>
            </p:nvGrpSpPr>
            <p:grpSpPr bwMode="auto">
              <a:xfrm>
                <a:off x="3504" y="1982"/>
                <a:ext cx="432" cy="226"/>
                <a:chOff x="2256" y="2688"/>
                <a:chExt cx="432" cy="288"/>
              </a:xfrm>
            </p:grpSpPr>
            <p:sp>
              <p:nvSpPr>
                <p:cNvPr id="682015" name="Rectangle 31"/>
                <p:cNvSpPr>
                  <a:spLocks noChangeArrowheads="1"/>
                </p:cNvSpPr>
                <p:nvPr/>
              </p:nvSpPr>
              <p:spPr bwMode="auto">
                <a:xfrm>
                  <a:off x="2256" y="2688"/>
                  <a:ext cx="432" cy="288"/>
                </a:xfrm>
                <a:prstGeom prst="rect">
                  <a:avLst/>
                </a:prstGeom>
                <a:solidFill>
                  <a:srgbClr val="FFCC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201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352" y="2737"/>
                  <a:ext cx="240" cy="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 b="0">
                      <a:latin typeface="Arial" charset="0"/>
                      <a:cs typeface="Arial" charset="0"/>
                    </a:rPr>
                    <a:t>L1</a:t>
                  </a:r>
                </a:p>
              </p:txBody>
            </p:sp>
          </p:grpSp>
          <p:sp>
            <p:nvSpPr>
              <p:cNvPr id="682017" name="Line 33"/>
              <p:cNvSpPr>
                <a:spLocks noChangeShapeType="1"/>
              </p:cNvSpPr>
              <p:nvPr/>
            </p:nvSpPr>
            <p:spPr bwMode="auto">
              <a:xfrm>
                <a:off x="3716" y="1906"/>
                <a:ext cx="0" cy="7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2018" name="Line 34"/>
            <p:cNvSpPr>
              <a:spLocks noChangeShapeType="1"/>
            </p:cNvSpPr>
            <p:nvPr/>
          </p:nvSpPr>
          <p:spPr bwMode="auto">
            <a:xfrm>
              <a:off x="3330" y="2097"/>
              <a:ext cx="85" cy="27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2019" name="Line 35"/>
            <p:cNvSpPr>
              <a:spLocks noChangeShapeType="1"/>
            </p:cNvSpPr>
            <p:nvPr/>
          </p:nvSpPr>
          <p:spPr bwMode="auto">
            <a:xfrm flipH="1">
              <a:off x="4889" y="2097"/>
              <a:ext cx="42" cy="27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2020" name="Line 36"/>
            <p:cNvSpPr>
              <a:spLocks noChangeShapeType="1"/>
            </p:cNvSpPr>
            <p:nvPr/>
          </p:nvSpPr>
          <p:spPr bwMode="auto">
            <a:xfrm>
              <a:off x="3878" y="2097"/>
              <a:ext cx="42" cy="22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2021" name="Line 37"/>
            <p:cNvSpPr>
              <a:spLocks noChangeShapeType="1"/>
            </p:cNvSpPr>
            <p:nvPr/>
          </p:nvSpPr>
          <p:spPr bwMode="auto">
            <a:xfrm>
              <a:off x="4173" y="2485"/>
              <a:ext cx="0" cy="1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2022" name="Oval 38"/>
            <p:cNvSpPr>
              <a:spLocks noChangeArrowheads="1"/>
            </p:cNvSpPr>
            <p:nvPr/>
          </p:nvSpPr>
          <p:spPr bwMode="auto">
            <a:xfrm>
              <a:off x="3204" y="2263"/>
              <a:ext cx="1938" cy="22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3" name="Rectangle 39"/>
            <p:cNvSpPr>
              <a:spLocks noChangeArrowheads="1"/>
            </p:cNvSpPr>
            <p:nvPr/>
          </p:nvSpPr>
          <p:spPr bwMode="auto">
            <a:xfrm>
              <a:off x="3120" y="2596"/>
              <a:ext cx="2106" cy="33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4" name="Text Box 40"/>
            <p:cNvSpPr txBox="1">
              <a:spLocks noChangeArrowheads="1"/>
            </p:cNvSpPr>
            <p:nvPr/>
          </p:nvSpPr>
          <p:spPr bwMode="auto">
            <a:xfrm>
              <a:off x="4224" y="2880"/>
              <a:ext cx="124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Shared L2 Cache</a:t>
              </a:r>
            </a:p>
          </p:txBody>
        </p:sp>
        <p:sp>
          <p:nvSpPr>
            <p:cNvPr id="682025" name="Text Box 41"/>
            <p:cNvSpPr txBox="1">
              <a:spLocks noChangeArrowheads="1"/>
            </p:cNvSpPr>
            <p:nvPr/>
          </p:nvSpPr>
          <p:spPr bwMode="auto">
            <a:xfrm>
              <a:off x="3711" y="2246"/>
              <a:ext cx="10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Interconnect</a:t>
              </a:r>
            </a:p>
          </p:txBody>
        </p:sp>
      </p:grpSp>
      <p:grpSp>
        <p:nvGrpSpPr>
          <p:cNvPr id="682026" name="Group 42"/>
          <p:cNvGrpSpPr>
            <a:grpSpLocks/>
          </p:cNvGrpSpPr>
          <p:nvPr/>
        </p:nvGrpSpPr>
        <p:grpSpPr bwMode="auto">
          <a:xfrm>
            <a:off x="619125" y="2590800"/>
            <a:ext cx="622300" cy="966788"/>
            <a:chOff x="1680" y="1680"/>
            <a:chExt cx="432" cy="528"/>
          </a:xfrm>
        </p:grpSpPr>
        <p:grpSp>
          <p:nvGrpSpPr>
            <p:cNvPr id="682027" name="Group 43"/>
            <p:cNvGrpSpPr>
              <a:grpSpLocks/>
            </p:cNvGrpSpPr>
            <p:nvPr/>
          </p:nvGrpSpPr>
          <p:grpSpPr bwMode="auto">
            <a:xfrm>
              <a:off x="1748" y="1680"/>
              <a:ext cx="288" cy="226"/>
              <a:chOff x="1748" y="1680"/>
              <a:chExt cx="288" cy="226"/>
            </a:xfrm>
          </p:grpSpPr>
          <p:sp>
            <p:nvSpPr>
              <p:cNvPr id="682028" name="Oval 44"/>
              <p:cNvSpPr>
                <a:spLocks noChangeArrowheads="1"/>
              </p:cNvSpPr>
              <p:nvPr/>
            </p:nvSpPr>
            <p:spPr bwMode="auto">
              <a:xfrm>
                <a:off x="1748" y="1680"/>
                <a:ext cx="288" cy="226"/>
              </a:xfrm>
              <a:prstGeom prst="ellipse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029" name="Text Box 45"/>
              <p:cNvSpPr txBox="1">
                <a:spLocks noChangeArrowheads="1"/>
              </p:cNvSpPr>
              <p:nvPr/>
            </p:nvSpPr>
            <p:spPr bwMode="auto">
              <a:xfrm>
                <a:off x="1776" y="1699"/>
                <a:ext cx="24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  <a:cs typeface="Arial" charset="0"/>
                  </a:rPr>
                  <a:t>P</a:t>
                </a:r>
              </a:p>
            </p:txBody>
          </p:sp>
        </p:grpSp>
        <p:grpSp>
          <p:nvGrpSpPr>
            <p:cNvPr id="682030" name="Group 46"/>
            <p:cNvGrpSpPr>
              <a:grpSpLocks/>
            </p:cNvGrpSpPr>
            <p:nvPr/>
          </p:nvGrpSpPr>
          <p:grpSpPr bwMode="auto">
            <a:xfrm>
              <a:off x="1680" y="1982"/>
              <a:ext cx="432" cy="226"/>
              <a:chOff x="2256" y="2688"/>
              <a:chExt cx="432" cy="288"/>
            </a:xfrm>
          </p:grpSpPr>
          <p:sp>
            <p:nvSpPr>
              <p:cNvPr id="682031" name="Rectangle 47"/>
              <p:cNvSpPr>
                <a:spLocks noChangeArrowheads="1"/>
              </p:cNvSpPr>
              <p:nvPr/>
            </p:nvSpPr>
            <p:spPr bwMode="auto">
              <a:xfrm>
                <a:off x="2256" y="2688"/>
                <a:ext cx="432" cy="288"/>
              </a:xfrm>
              <a:prstGeom prst="rect">
                <a:avLst/>
              </a:prstGeom>
              <a:solidFill>
                <a:srgbClr val="FFCC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032" name="Text Box 48"/>
              <p:cNvSpPr txBox="1">
                <a:spLocks noChangeArrowheads="1"/>
              </p:cNvSpPr>
              <p:nvPr/>
            </p:nvSpPr>
            <p:spPr bwMode="auto">
              <a:xfrm>
                <a:off x="2352" y="2737"/>
                <a:ext cx="2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  <a:cs typeface="Arial" charset="0"/>
                  </a:rPr>
                  <a:t>L1</a:t>
                </a:r>
              </a:p>
            </p:txBody>
          </p:sp>
        </p:grpSp>
        <p:sp>
          <p:nvSpPr>
            <p:cNvPr id="682033" name="Line 49"/>
            <p:cNvSpPr>
              <a:spLocks noChangeShapeType="1"/>
            </p:cNvSpPr>
            <p:nvPr/>
          </p:nvSpPr>
          <p:spPr bwMode="auto">
            <a:xfrm>
              <a:off x="1892" y="1906"/>
              <a:ext cx="0" cy="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2034" name="Group 50"/>
          <p:cNvGrpSpPr>
            <a:grpSpLocks/>
          </p:cNvGrpSpPr>
          <p:nvPr/>
        </p:nvGrpSpPr>
        <p:grpSpPr bwMode="auto">
          <a:xfrm>
            <a:off x="1517650" y="2590800"/>
            <a:ext cx="622300" cy="966788"/>
            <a:chOff x="2304" y="1680"/>
            <a:chExt cx="432" cy="528"/>
          </a:xfrm>
        </p:grpSpPr>
        <p:grpSp>
          <p:nvGrpSpPr>
            <p:cNvPr id="682035" name="Group 51"/>
            <p:cNvGrpSpPr>
              <a:grpSpLocks/>
            </p:cNvGrpSpPr>
            <p:nvPr/>
          </p:nvGrpSpPr>
          <p:grpSpPr bwMode="auto">
            <a:xfrm>
              <a:off x="2372" y="1680"/>
              <a:ext cx="288" cy="226"/>
              <a:chOff x="2372" y="1680"/>
              <a:chExt cx="288" cy="226"/>
            </a:xfrm>
          </p:grpSpPr>
          <p:sp>
            <p:nvSpPr>
              <p:cNvPr id="682036" name="Oval 52"/>
              <p:cNvSpPr>
                <a:spLocks noChangeArrowheads="1"/>
              </p:cNvSpPr>
              <p:nvPr/>
            </p:nvSpPr>
            <p:spPr bwMode="auto">
              <a:xfrm>
                <a:off x="2372" y="1680"/>
                <a:ext cx="288" cy="226"/>
              </a:xfrm>
              <a:prstGeom prst="ellipse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037" name="Text Box 53"/>
              <p:cNvSpPr txBox="1">
                <a:spLocks noChangeArrowheads="1"/>
              </p:cNvSpPr>
              <p:nvPr/>
            </p:nvSpPr>
            <p:spPr bwMode="auto">
              <a:xfrm>
                <a:off x="2400" y="1699"/>
                <a:ext cx="24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  <a:cs typeface="Arial" charset="0"/>
                  </a:rPr>
                  <a:t>P</a:t>
                </a:r>
              </a:p>
            </p:txBody>
          </p:sp>
        </p:grpSp>
        <p:grpSp>
          <p:nvGrpSpPr>
            <p:cNvPr id="682038" name="Group 54"/>
            <p:cNvGrpSpPr>
              <a:grpSpLocks/>
            </p:cNvGrpSpPr>
            <p:nvPr/>
          </p:nvGrpSpPr>
          <p:grpSpPr bwMode="auto">
            <a:xfrm>
              <a:off x="2304" y="1982"/>
              <a:ext cx="432" cy="226"/>
              <a:chOff x="2256" y="2688"/>
              <a:chExt cx="432" cy="288"/>
            </a:xfrm>
          </p:grpSpPr>
          <p:sp>
            <p:nvSpPr>
              <p:cNvPr id="682039" name="Rectangle 55"/>
              <p:cNvSpPr>
                <a:spLocks noChangeArrowheads="1"/>
              </p:cNvSpPr>
              <p:nvPr/>
            </p:nvSpPr>
            <p:spPr bwMode="auto">
              <a:xfrm>
                <a:off x="2256" y="2688"/>
                <a:ext cx="432" cy="288"/>
              </a:xfrm>
              <a:prstGeom prst="rect">
                <a:avLst/>
              </a:prstGeom>
              <a:solidFill>
                <a:srgbClr val="FFCC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040" name="Text Box 56"/>
              <p:cNvSpPr txBox="1">
                <a:spLocks noChangeArrowheads="1"/>
              </p:cNvSpPr>
              <p:nvPr/>
            </p:nvSpPr>
            <p:spPr bwMode="auto">
              <a:xfrm>
                <a:off x="2352" y="2737"/>
                <a:ext cx="2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  <a:cs typeface="Arial" charset="0"/>
                  </a:rPr>
                  <a:t>L1</a:t>
                </a:r>
              </a:p>
            </p:txBody>
          </p:sp>
        </p:grpSp>
        <p:sp>
          <p:nvSpPr>
            <p:cNvPr id="682041" name="Line 57"/>
            <p:cNvSpPr>
              <a:spLocks noChangeShapeType="1"/>
            </p:cNvSpPr>
            <p:nvPr/>
          </p:nvSpPr>
          <p:spPr bwMode="auto">
            <a:xfrm>
              <a:off x="2516" y="1906"/>
              <a:ext cx="0" cy="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2042" name="Group 58"/>
          <p:cNvGrpSpPr>
            <a:grpSpLocks/>
          </p:cNvGrpSpPr>
          <p:nvPr/>
        </p:nvGrpSpPr>
        <p:grpSpPr bwMode="auto">
          <a:xfrm>
            <a:off x="2486025" y="3294063"/>
            <a:ext cx="346075" cy="87312"/>
            <a:chOff x="2256" y="2016"/>
            <a:chExt cx="240" cy="48"/>
          </a:xfrm>
        </p:grpSpPr>
        <p:sp>
          <p:nvSpPr>
            <p:cNvPr id="682043" name="Oval 59"/>
            <p:cNvSpPr>
              <a:spLocks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4" name="Oval 60"/>
            <p:cNvSpPr>
              <a:spLocks noChangeArrowheads="1"/>
            </p:cNvSpPr>
            <p:nvPr/>
          </p:nvSpPr>
          <p:spPr bwMode="auto">
            <a:xfrm>
              <a:off x="2352" y="2016"/>
              <a:ext cx="48" cy="4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5" name="Oval 61"/>
            <p:cNvSpPr>
              <a:spLocks noChangeArrowheads="1"/>
            </p:cNvSpPr>
            <p:nvPr/>
          </p:nvSpPr>
          <p:spPr bwMode="auto">
            <a:xfrm>
              <a:off x="2448" y="2016"/>
              <a:ext cx="48" cy="4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46" name="Group 62"/>
          <p:cNvGrpSpPr>
            <a:grpSpLocks/>
          </p:cNvGrpSpPr>
          <p:nvPr/>
        </p:nvGrpSpPr>
        <p:grpSpPr bwMode="auto">
          <a:xfrm>
            <a:off x="3246438" y="2590800"/>
            <a:ext cx="622300" cy="966788"/>
            <a:chOff x="3504" y="1680"/>
            <a:chExt cx="432" cy="528"/>
          </a:xfrm>
        </p:grpSpPr>
        <p:grpSp>
          <p:nvGrpSpPr>
            <p:cNvPr id="682047" name="Group 63"/>
            <p:cNvGrpSpPr>
              <a:grpSpLocks/>
            </p:cNvGrpSpPr>
            <p:nvPr/>
          </p:nvGrpSpPr>
          <p:grpSpPr bwMode="auto">
            <a:xfrm>
              <a:off x="3572" y="1680"/>
              <a:ext cx="288" cy="226"/>
              <a:chOff x="3572" y="1680"/>
              <a:chExt cx="288" cy="226"/>
            </a:xfrm>
          </p:grpSpPr>
          <p:sp>
            <p:nvSpPr>
              <p:cNvPr id="682048" name="Oval 64"/>
              <p:cNvSpPr>
                <a:spLocks noChangeArrowheads="1"/>
              </p:cNvSpPr>
              <p:nvPr/>
            </p:nvSpPr>
            <p:spPr bwMode="auto">
              <a:xfrm>
                <a:off x="3572" y="1680"/>
                <a:ext cx="288" cy="226"/>
              </a:xfrm>
              <a:prstGeom prst="ellipse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049" name="Text Box 65"/>
              <p:cNvSpPr txBox="1">
                <a:spLocks noChangeArrowheads="1"/>
              </p:cNvSpPr>
              <p:nvPr/>
            </p:nvSpPr>
            <p:spPr bwMode="auto">
              <a:xfrm>
                <a:off x="3600" y="1699"/>
                <a:ext cx="24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  <a:cs typeface="Arial" charset="0"/>
                  </a:rPr>
                  <a:t>P</a:t>
                </a:r>
              </a:p>
            </p:txBody>
          </p:sp>
        </p:grpSp>
        <p:grpSp>
          <p:nvGrpSpPr>
            <p:cNvPr id="682050" name="Group 66"/>
            <p:cNvGrpSpPr>
              <a:grpSpLocks/>
            </p:cNvGrpSpPr>
            <p:nvPr/>
          </p:nvGrpSpPr>
          <p:grpSpPr bwMode="auto">
            <a:xfrm>
              <a:off x="3504" y="1982"/>
              <a:ext cx="432" cy="226"/>
              <a:chOff x="2256" y="2688"/>
              <a:chExt cx="432" cy="288"/>
            </a:xfrm>
          </p:grpSpPr>
          <p:sp>
            <p:nvSpPr>
              <p:cNvPr id="682051" name="Rectangle 67"/>
              <p:cNvSpPr>
                <a:spLocks noChangeArrowheads="1"/>
              </p:cNvSpPr>
              <p:nvPr/>
            </p:nvSpPr>
            <p:spPr bwMode="auto">
              <a:xfrm>
                <a:off x="2256" y="2688"/>
                <a:ext cx="432" cy="288"/>
              </a:xfrm>
              <a:prstGeom prst="rect">
                <a:avLst/>
              </a:prstGeom>
              <a:solidFill>
                <a:srgbClr val="FFCC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052" name="Text Box 68"/>
              <p:cNvSpPr txBox="1">
                <a:spLocks noChangeArrowheads="1"/>
              </p:cNvSpPr>
              <p:nvPr/>
            </p:nvSpPr>
            <p:spPr bwMode="auto">
              <a:xfrm>
                <a:off x="2352" y="2737"/>
                <a:ext cx="24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  <a:cs typeface="Arial" charset="0"/>
                  </a:rPr>
                  <a:t>L1</a:t>
                </a:r>
              </a:p>
            </p:txBody>
          </p:sp>
        </p:grpSp>
        <p:sp>
          <p:nvSpPr>
            <p:cNvPr id="682053" name="Line 69"/>
            <p:cNvSpPr>
              <a:spLocks noChangeShapeType="1"/>
            </p:cNvSpPr>
            <p:nvPr/>
          </p:nvSpPr>
          <p:spPr bwMode="auto">
            <a:xfrm>
              <a:off x="3716" y="1906"/>
              <a:ext cx="0" cy="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2054" name="Line 70"/>
          <p:cNvSpPr>
            <a:spLocks noChangeShapeType="1"/>
          </p:cNvSpPr>
          <p:nvPr/>
        </p:nvSpPr>
        <p:spPr bwMode="auto">
          <a:xfrm>
            <a:off x="893763" y="3557588"/>
            <a:ext cx="139700" cy="4397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2055" name="Line 71"/>
          <p:cNvSpPr>
            <a:spLocks noChangeShapeType="1"/>
          </p:cNvSpPr>
          <p:nvPr/>
        </p:nvSpPr>
        <p:spPr bwMode="auto">
          <a:xfrm flipH="1">
            <a:off x="3454400" y="3557588"/>
            <a:ext cx="69850" cy="4397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2056" name="Line 72"/>
          <p:cNvSpPr>
            <a:spLocks noChangeShapeType="1"/>
          </p:cNvSpPr>
          <p:nvPr/>
        </p:nvSpPr>
        <p:spPr bwMode="auto">
          <a:xfrm>
            <a:off x="1793875" y="3557588"/>
            <a:ext cx="69850" cy="352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2057" name="Line 73"/>
          <p:cNvSpPr>
            <a:spLocks noChangeShapeType="1"/>
          </p:cNvSpPr>
          <p:nvPr/>
        </p:nvSpPr>
        <p:spPr bwMode="auto">
          <a:xfrm>
            <a:off x="2278063" y="4173538"/>
            <a:ext cx="0" cy="263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2058" name="Oval 74"/>
          <p:cNvSpPr>
            <a:spLocks noChangeArrowheads="1"/>
          </p:cNvSpPr>
          <p:nvPr/>
        </p:nvSpPr>
        <p:spPr bwMode="auto">
          <a:xfrm>
            <a:off x="687388" y="3821113"/>
            <a:ext cx="3181350" cy="3524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2059" name="Rectangle 75"/>
          <p:cNvSpPr>
            <a:spLocks noChangeArrowheads="1"/>
          </p:cNvSpPr>
          <p:nvPr/>
        </p:nvSpPr>
        <p:spPr bwMode="auto">
          <a:xfrm>
            <a:off x="549275" y="4349750"/>
            <a:ext cx="3459163" cy="527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2060" name="Text Box 76"/>
          <p:cNvSpPr txBox="1">
            <a:spLocks noChangeArrowheads="1"/>
          </p:cNvSpPr>
          <p:nvPr/>
        </p:nvSpPr>
        <p:spPr bwMode="auto">
          <a:xfrm>
            <a:off x="381000" y="48006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Shared L2 Cache</a:t>
            </a:r>
          </a:p>
        </p:txBody>
      </p:sp>
      <p:sp>
        <p:nvSpPr>
          <p:cNvPr id="682061" name="Text Box 77"/>
          <p:cNvSpPr txBox="1">
            <a:spLocks noChangeArrowheads="1"/>
          </p:cNvSpPr>
          <p:nvPr/>
        </p:nvSpPr>
        <p:spPr bwMode="auto">
          <a:xfrm>
            <a:off x="1517650" y="3794125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Interconnect</a:t>
            </a:r>
          </a:p>
        </p:txBody>
      </p:sp>
      <p:grpSp>
        <p:nvGrpSpPr>
          <p:cNvPr id="682062" name="Group 78"/>
          <p:cNvGrpSpPr>
            <a:grpSpLocks/>
          </p:cNvGrpSpPr>
          <p:nvPr/>
        </p:nvGrpSpPr>
        <p:grpSpPr bwMode="auto">
          <a:xfrm>
            <a:off x="228600" y="2971800"/>
            <a:ext cx="4495800" cy="2286000"/>
            <a:chOff x="144" y="1776"/>
            <a:chExt cx="2832" cy="1296"/>
          </a:xfrm>
        </p:grpSpPr>
        <p:sp>
          <p:nvSpPr>
            <p:cNvPr id="682063" name="AutoShape 79"/>
            <p:cNvSpPr>
              <a:spLocks noChangeArrowheads="1"/>
            </p:cNvSpPr>
            <p:nvPr/>
          </p:nvSpPr>
          <p:spPr bwMode="auto">
            <a:xfrm>
              <a:off x="832" y="2448"/>
              <a:ext cx="1173" cy="576"/>
            </a:xfrm>
            <a:prstGeom prst="irregularSeal1">
              <a:avLst/>
            </a:prstGeom>
            <a:solidFill>
              <a:srgbClr val="99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4" name="AutoShape 80"/>
            <p:cNvSpPr>
              <a:spLocks noChangeArrowheads="1"/>
            </p:cNvSpPr>
            <p:nvPr/>
          </p:nvSpPr>
          <p:spPr bwMode="auto">
            <a:xfrm>
              <a:off x="144" y="2448"/>
              <a:ext cx="1173" cy="624"/>
            </a:xfrm>
            <a:prstGeom prst="irregularSeal1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5" name="Freeform 81"/>
            <p:cNvSpPr>
              <a:spLocks/>
            </p:cNvSpPr>
            <p:nvPr/>
          </p:nvSpPr>
          <p:spPr bwMode="auto">
            <a:xfrm>
              <a:off x="555" y="1776"/>
              <a:ext cx="236" cy="86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336"/>
                </a:cxn>
                <a:cxn ang="0">
                  <a:pos x="280" y="864"/>
                </a:cxn>
              </a:cxnLst>
              <a:rect l="0" t="0" r="r" b="b"/>
              <a:pathLst>
                <a:path w="280" h="864">
                  <a:moveTo>
                    <a:pt x="40" y="0"/>
                  </a:moveTo>
                  <a:cubicBezTo>
                    <a:pt x="20" y="96"/>
                    <a:pt x="0" y="192"/>
                    <a:pt x="40" y="336"/>
                  </a:cubicBezTo>
                  <a:cubicBezTo>
                    <a:pt x="80" y="480"/>
                    <a:pt x="180" y="672"/>
                    <a:pt x="280" y="864"/>
                  </a:cubicBezTo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2066" name="Freeform 82"/>
            <p:cNvSpPr>
              <a:spLocks/>
            </p:cNvSpPr>
            <p:nvPr/>
          </p:nvSpPr>
          <p:spPr bwMode="auto">
            <a:xfrm>
              <a:off x="1142" y="1776"/>
              <a:ext cx="94" cy="81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336"/>
                </a:cxn>
                <a:cxn ang="0">
                  <a:pos x="112" y="816"/>
                </a:cxn>
              </a:cxnLst>
              <a:rect l="0" t="0" r="r" b="b"/>
              <a:pathLst>
                <a:path w="112" h="816">
                  <a:moveTo>
                    <a:pt x="16" y="0"/>
                  </a:moveTo>
                  <a:cubicBezTo>
                    <a:pt x="8" y="100"/>
                    <a:pt x="0" y="200"/>
                    <a:pt x="16" y="336"/>
                  </a:cubicBezTo>
                  <a:cubicBezTo>
                    <a:pt x="32" y="472"/>
                    <a:pt x="72" y="644"/>
                    <a:pt x="112" y="816"/>
                  </a:cubicBezTo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2067" name="Freeform 83"/>
            <p:cNvSpPr>
              <a:spLocks/>
            </p:cNvSpPr>
            <p:nvPr/>
          </p:nvSpPr>
          <p:spPr bwMode="auto">
            <a:xfrm>
              <a:off x="2045" y="1776"/>
              <a:ext cx="236" cy="86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40" y="336"/>
                </a:cxn>
                <a:cxn ang="0">
                  <a:pos x="0" y="864"/>
                </a:cxn>
              </a:cxnLst>
              <a:rect l="0" t="0" r="r" b="b"/>
              <a:pathLst>
                <a:path w="280" h="864">
                  <a:moveTo>
                    <a:pt x="240" y="0"/>
                  </a:moveTo>
                  <a:cubicBezTo>
                    <a:pt x="260" y="96"/>
                    <a:pt x="280" y="192"/>
                    <a:pt x="240" y="336"/>
                  </a:cubicBezTo>
                  <a:cubicBezTo>
                    <a:pt x="200" y="480"/>
                    <a:pt x="100" y="672"/>
                    <a:pt x="0" y="864"/>
                  </a:cubicBezTo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2068" name="AutoShape 84"/>
            <p:cNvSpPr>
              <a:spLocks noChangeArrowheads="1"/>
            </p:cNvSpPr>
            <p:nvPr/>
          </p:nvSpPr>
          <p:spPr bwMode="auto">
            <a:xfrm>
              <a:off x="1398" y="2496"/>
              <a:ext cx="1578" cy="528"/>
            </a:xfrm>
            <a:prstGeom prst="irregularSeal1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70" name="Group 86"/>
          <p:cNvGrpSpPr>
            <a:grpSpLocks/>
          </p:cNvGrpSpPr>
          <p:nvPr/>
        </p:nvGrpSpPr>
        <p:grpSpPr bwMode="auto">
          <a:xfrm>
            <a:off x="4953000" y="3048000"/>
            <a:ext cx="3276600" cy="1828800"/>
            <a:chOff x="3120" y="1776"/>
            <a:chExt cx="2064" cy="1152"/>
          </a:xfrm>
        </p:grpSpPr>
        <p:sp>
          <p:nvSpPr>
            <p:cNvPr id="682071" name="Freeform 87"/>
            <p:cNvSpPr>
              <a:spLocks/>
            </p:cNvSpPr>
            <p:nvPr/>
          </p:nvSpPr>
          <p:spPr bwMode="auto">
            <a:xfrm>
              <a:off x="3322" y="1776"/>
              <a:ext cx="228" cy="86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336"/>
                </a:cxn>
                <a:cxn ang="0">
                  <a:pos x="280" y="864"/>
                </a:cxn>
              </a:cxnLst>
              <a:rect l="0" t="0" r="r" b="b"/>
              <a:pathLst>
                <a:path w="280" h="864">
                  <a:moveTo>
                    <a:pt x="40" y="0"/>
                  </a:moveTo>
                  <a:cubicBezTo>
                    <a:pt x="20" y="96"/>
                    <a:pt x="0" y="192"/>
                    <a:pt x="40" y="336"/>
                  </a:cubicBezTo>
                  <a:cubicBezTo>
                    <a:pt x="80" y="480"/>
                    <a:pt x="180" y="672"/>
                    <a:pt x="280" y="864"/>
                  </a:cubicBezTo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2072" name="Freeform 88"/>
            <p:cNvSpPr>
              <a:spLocks/>
            </p:cNvSpPr>
            <p:nvPr/>
          </p:nvSpPr>
          <p:spPr bwMode="auto">
            <a:xfrm>
              <a:off x="3889" y="1776"/>
              <a:ext cx="91" cy="81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336"/>
                </a:cxn>
                <a:cxn ang="0">
                  <a:pos x="112" y="816"/>
                </a:cxn>
              </a:cxnLst>
              <a:rect l="0" t="0" r="r" b="b"/>
              <a:pathLst>
                <a:path w="112" h="816">
                  <a:moveTo>
                    <a:pt x="16" y="0"/>
                  </a:moveTo>
                  <a:cubicBezTo>
                    <a:pt x="8" y="100"/>
                    <a:pt x="0" y="200"/>
                    <a:pt x="16" y="336"/>
                  </a:cubicBezTo>
                  <a:cubicBezTo>
                    <a:pt x="32" y="472"/>
                    <a:pt x="72" y="644"/>
                    <a:pt x="112" y="816"/>
                  </a:cubicBezTo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2073" name="Freeform 89"/>
            <p:cNvSpPr>
              <a:spLocks/>
            </p:cNvSpPr>
            <p:nvPr/>
          </p:nvSpPr>
          <p:spPr bwMode="auto">
            <a:xfrm>
              <a:off x="4763" y="1776"/>
              <a:ext cx="228" cy="86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40" y="336"/>
                </a:cxn>
                <a:cxn ang="0">
                  <a:pos x="0" y="864"/>
                </a:cxn>
              </a:cxnLst>
              <a:rect l="0" t="0" r="r" b="b"/>
              <a:pathLst>
                <a:path w="280" h="864">
                  <a:moveTo>
                    <a:pt x="240" y="0"/>
                  </a:moveTo>
                  <a:cubicBezTo>
                    <a:pt x="260" y="96"/>
                    <a:pt x="280" y="192"/>
                    <a:pt x="240" y="336"/>
                  </a:cubicBezTo>
                  <a:cubicBezTo>
                    <a:pt x="200" y="480"/>
                    <a:pt x="100" y="672"/>
                    <a:pt x="0" y="864"/>
                  </a:cubicBezTo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2074" name="Cloud"/>
            <p:cNvSpPr>
              <a:spLocks noChangeAspect="1" noEditPoints="1" noChangeArrowheads="1"/>
            </p:cNvSpPr>
            <p:nvPr/>
          </p:nvSpPr>
          <p:spPr bwMode="auto">
            <a:xfrm>
              <a:off x="3120" y="2592"/>
              <a:ext cx="2064" cy="33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2075" name="Group 91"/>
          <p:cNvGrpSpPr>
            <a:grpSpLocks/>
          </p:cNvGrpSpPr>
          <p:nvPr/>
        </p:nvGrpSpPr>
        <p:grpSpPr bwMode="auto">
          <a:xfrm>
            <a:off x="1600200" y="5105400"/>
            <a:ext cx="2667000" cy="1295400"/>
            <a:chOff x="1008" y="3072"/>
            <a:chExt cx="1680" cy="816"/>
          </a:xfrm>
        </p:grpSpPr>
        <p:pic>
          <p:nvPicPr>
            <p:cNvPr id="682076" name="Picture 9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3072"/>
              <a:ext cx="816" cy="816"/>
            </a:xfrm>
            <a:prstGeom prst="rect">
              <a:avLst/>
            </a:prstGeom>
            <a:noFill/>
          </p:spPr>
        </p:pic>
        <p:sp>
          <p:nvSpPr>
            <p:cNvPr id="682077" name="Text Box 93"/>
            <p:cNvSpPr txBox="1">
              <a:spLocks noChangeArrowheads="1"/>
            </p:cNvSpPr>
            <p:nvPr/>
          </p:nvSpPr>
          <p:spPr bwMode="auto">
            <a:xfrm>
              <a:off x="1680" y="3168"/>
              <a:ext cx="100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“Flood” off-chip PINs</a:t>
              </a:r>
            </a:p>
          </p:txBody>
        </p:sp>
      </p:grpSp>
      <p:pic>
        <p:nvPicPr>
          <p:cNvPr id="682079" name="Picture 95" descr="face-frowny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1022350"/>
            <a:ext cx="442913" cy="442913"/>
          </a:xfrm>
          <a:prstGeom prst="rect">
            <a:avLst/>
          </a:prstGeom>
          <a:noFill/>
        </p:spPr>
      </p:pic>
      <p:pic>
        <p:nvPicPr>
          <p:cNvPr id="682080" name="Picture 96" descr="face-smily-gre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9938" y="1017588"/>
            <a:ext cx="450850" cy="45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0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Thread Schedulers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928688"/>
            <a:ext cx="8788400" cy="5397500"/>
          </a:xfrm>
        </p:spPr>
        <p:txBody>
          <a:bodyPr/>
          <a:lstStyle/>
          <a:p>
            <a:r>
              <a:rPr lang="en-US"/>
              <a:t> Work Stealing</a:t>
            </a:r>
          </a:p>
          <a:p>
            <a:pPr lvl="2"/>
            <a:r>
              <a:rPr lang="en-US"/>
              <a:t>Give priority to tasks in local work queue</a:t>
            </a:r>
          </a:p>
          <a:p>
            <a:pPr lvl="2"/>
            <a:r>
              <a:rPr lang="en-US"/>
              <a:t>Good for private caches</a:t>
            </a:r>
          </a:p>
          <a:p>
            <a:r>
              <a:rPr lang="en-US"/>
              <a:t> Parallel Depth-first (PDF) </a:t>
            </a:r>
            <a:r>
              <a:rPr lang="en-US" sz="2000" b="0"/>
              <a:t>[JACM’99, SPAA’04]</a:t>
            </a:r>
          </a:p>
          <a:p>
            <a:pPr lvl="2"/>
            <a:r>
              <a:rPr lang="en-US"/>
              <a:t>Give priority to earliest ready tasks in </a:t>
            </a:r>
            <a:br>
              <a:rPr lang="en-US"/>
            </a:br>
            <a:r>
              <a:rPr lang="en-US"/>
              <a:t>the sequential schedule</a:t>
            </a:r>
          </a:p>
          <a:p>
            <a:pPr lvl="2"/>
            <a:r>
              <a:rPr lang="en-US"/>
              <a:t>Good for shared caches</a:t>
            </a:r>
          </a:p>
          <a:p>
            <a:endParaRPr lang="en-US"/>
          </a:p>
        </p:txBody>
      </p:sp>
      <p:grpSp>
        <p:nvGrpSpPr>
          <p:cNvPr id="660484" name="Group 4"/>
          <p:cNvGrpSpPr>
            <a:grpSpLocks/>
          </p:cNvGrpSpPr>
          <p:nvPr/>
        </p:nvGrpSpPr>
        <p:grpSpPr bwMode="auto">
          <a:xfrm>
            <a:off x="1011238" y="4203700"/>
            <a:ext cx="7391400" cy="2295525"/>
            <a:chOff x="8502" y="5460"/>
            <a:chExt cx="4656" cy="1446"/>
          </a:xfrm>
        </p:grpSpPr>
        <p:sp>
          <p:nvSpPr>
            <p:cNvPr id="660485" name="Rectangle 5"/>
            <p:cNvSpPr>
              <a:spLocks noChangeArrowheads="1"/>
            </p:cNvSpPr>
            <p:nvPr/>
          </p:nvSpPr>
          <p:spPr bwMode="auto">
            <a:xfrm>
              <a:off x="8502" y="5460"/>
              <a:ext cx="4656" cy="1446"/>
            </a:xfrm>
            <a:prstGeom prst="rect">
              <a:avLst/>
            </a:prstGeom>
            <a:solidFill>
              <a:srgbClr val="FFD9DC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0486" name="AutoShape 6"/>
            <p:cNvSpPr>
              <a:spLocks noChangeArrowheads="1"/>
            </p:cNvSpPr>
            <p:nvPr/>
          </p:nvSpPr>
          <p:spPr bwMode="auto">
            <a:xfrm>
              <a:off x="10266" y="5965"/>
              <a:ext cx="612" cy="292"/>
            </a:xfrm>
            <a:prstGeom prst="rightArrow">
              <a:avLst>
                <a:gd name="adj1" fmla="val 25491"/>
                <a:gd name="adj2" fmla="val 4111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 b="0"/>
            </a:p>
          </p:txBody>
        </p:sp>
        <p:grpSp>
          <p:nvGrpSpPr>
            <p:cNvPr id="660487" name="Group 7"/>
            <p:cNvGrpSpPr>
              <a:grpSpLocks/>
            </p:cNvGrpSpPr>
            <p:nvPr/>
          </p:nvGrpSpPr>
          <p:grpSpPr bwMode="auto">
            <a:xfrm>
              <a:off x="9298" y="5520"/>
              <a:ext cx="310" cy="261"/>
              <a:chOff x="1748" y="1680"/>
              <a:chExt cx="288" cy="226"/>
            </a:xfrm>
          </p:grpSpPr>
          <p:sp>
            <p:nvSpPr>
              <p:cNvPr id="660488" name="Oval 8"/>
              <p:cNvSpPr>
                <a:spLocks noChangeArrowheads="1"/>
              </p:cNvSpPr>
              <p:nvPr/>
            </p:nvSpPr>
            <p:spPr bwMode="auto">
              <a:xfrm>
                <a:off x="1748" y="1680"/>
                <a:ext cx="288" cy="226"/>
              </a:xfrm>
              <a:prstGeom prst="ellipse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489" name="Text Box 9"/>
              <p:cNvSpPr txBox="1">
                <a:spLocks noChangeArrowheads="1"/>
              </p:cNvSpPr>
              <p:nvPr/>
            </p:nvSpPr>
            <p:spPr bwMode="auto">
              <a:xfrm>
                <a:off x="1776" y="1699"/>
                <a:ext cx="24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  <a:cs typeface="Arial" charset="0"/>
                  </a:rPr>
                  <a:t>P</a:t>
                </a:r>
              </a:p>
            </p:txBody>
          </p:sp>
        </p:grpSp>
        <p:sp>
          <p:nvSpPr>
            <p:cNvPr id="660490" name="Text Box 10"/>
            <p:cNvSpPr txBox="1">
              <a:spLocks noChangeArrowheads="1"/>
            </p:cNvSpPr>
            <p:nvPr/>
          </p:nvSpPr>
          <p:spPr bwMode="auto">
            <a:xfrm>
              <a:off x="8905" y="6164"/>
              <a:ext cx="1091" cy="268"/>
            </a:xfrm>
            <a:prstGeom prst="rect">
              <a:avLst/>
            </a:prstGeom>
            <a:solidFill>
              <a:srgbClr val="FFD9D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L2 Cache</a:t>
              </a:r>
            </a:p>
          </p:txBody>
        </p:sp>
        <p:sp>
          <p:nvSpPr>
            <p:cNvPr id="660491" name="Rectangle 11"/>
            <p:cNvSpPr>
              <a:spLocks noChangeArrowheads="1"/>
            </p:cNvSpPr>
            <p:nvPr/>
          </p:nvSpPr>
          <p:spPr bwMode="auto">
            <a:xfrm>
              <a:off x="8550" y="6513"/>
              <a:ext cx="1912" cy="33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492" name="Text Box 12"/>
            <p:cNvSpPr txBox="1">
              <a:spLocks noChangeArrowheads="1"/>
            </p:cNvSpPr>
            <p:nvPr/>
          </p:nvSpPr>
          <p:spPr bwMode="auto">
            <a:xfrm>
              <a:off x="8834" y="6538"/>
              <a:ext cx="14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  <a:cs typeface="Arial" charset="0"/>
                </a:rPr>
                <a:t>Main Memory</a:t>
              </a:r>
            </a:p>
          </p:txBody>
        </p:sp>
        <p:sp>
          <p:nvSpPr>
            <p:cNvPr id="660493" name="Line 13"/>
            <p:cNvSpPr>
              <a:spLocks noChangeShapeType="1"/>
            </p:cNvSpPr>
            <p:nvPr/>
          </p:nvSpPr>
          <p:spPr bwMode="auto">
            <a:xfrm>
              <a:off x="9452" y="6421"/>
              <a:ext cx="0" cy="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494" name="Line 14"/>
            <p:cNvSpPr>
              <a:spLocks noChangeShapeType="1"/>
            </p:cNvSpPr>
            <p:nvPr/>
          </p:nvSpPr>
          <p:spPr bwMode="auto">
            <a:xfrm>
              <a:off x="9452" y="5780"/>
              <a:ext cx="0" cy="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495" name="Line 15"/>
            <p:cNvSpPr>
              <a:spLocks noChangeShapeType="1"/>
            </p:cNvSpPr>
            <p:nvPr/>
          </p:nvSpPr>
          <p:spPr bwMode="auto">
            <a:xfrm>
              <a:off x="9453" y="6072"/>
              <a:ext cx="0" cy="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496" name="Rectangle 16"/>
            <p:cNvSpPr>
              <a:spLocks noChangeArrowheads="1"/>
            </p:cNvSpPr>
            <p:nvPr/>
          </p:nvSpPr>
          <p:spPr bwMode="auto">
            <a:xfrm>
              <a:off x="9279" y="5857"/>
              <a:ext cx="327" cy="21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497" name="Text Box 17"/>
            <p:cNvSpPr txBox="1">
              <a:spLocks noChangeArrowheads="1"/>
            </p:cNvSpPr>
            <p:nvPr/>
          </p:nvSpPr>
          <p:spPr bwMode="auto">
            <a:xfrm>
              <a:off x="9366" y="5878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Arial" charset="0"/>
                  <a:cs typeface="Arial" charset="0"/>
                </a:rPr>
                <a:t>L1</a:t>
              </a:r>
            </a:p>
          </p:txBody>
        </p:sp>
        <p:grpSp>
          <p:nvGrpSpPr>
            <p:cNvPr id="660498" name="Group 18"/>
            <p:cNvGrpSpPr>
              <a:grpSpLocks/>
            </p:cNvGrpSpPr>
            <p:nvPr/>
          </p:nvGrpSpPr>
          <p:grpSpPr bwMode="auto">
            <a:xfrm>
              <a:off x="11391" y="5494"/>
              <a:ext cx="1502" cy="357"/>
              <a:chOff x="3616" y="2822"/>
              <a:chExt cx="1502" cy="357"/>
            </a:xfrm>
          </p:grpSpPr>
          <p:grpSp>
            <p:nvGrpSpPr>
              <p:cNvPr id="660499" name="Group 19"/>
              <p:cNvGrpSpPr>
                <a:grpSpLocks/>
              </p:cNvGrpSpPr>
              <p:nvPr/>
            </p:nvGrpSpPr>
            <p:grpSpPr bwMode="auto">
              <a:xfrm>
                <a:off x="3616" y="2831"/>
                <a:ext cx="310" cy="348"/>
                <a:chOff x="1096" y="2823"/>
                <a:chExt cx="310" cy="348"/>
              </a:xfrm>
            </p:grpSpPr>
            <p:grpSp>
              <p:nvGrpSpPr>
                <p:cNvPr id="660500" name="Group 20"/>
                <p:cNvGrpSpPr>
                  <a:grpSpLocks/>
                </p:cNvGrpSpPr>
                <p:nvPr/>
              </p:nvGrpSpPr>
              <p:grpSpPr bwMode="auto">
                <a:xfrm>
                  <a:off x="1096" y="2823"/>
                  <a:ext cx="310" cy="261"/>
                  <a:chOff x="1748" y="1680"/>
                  <a:chExt cx="288" cy="226"/>
                </a:xfrm>
              </p:grpSpPr>
              <p:sp>
                <p:nvSpPr>
                  <p:cNvPr id="66050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748" y="1680"/>
                    <a:ext cx="288" cy="22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50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6" y="1699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800" b="0">
                        <a:latin typeface="Arial" charset="0"/>
                        <a:cs typeface="Arial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660503" name="Line 23"/>
                <p:cNvSpPr>
                  <a:spLocks noChangeShapeType="1"/>
                </p:cNvSpPr>
                <p:nvPr/>
              </p:nvSpPr>
              <p:spPr bwMode="auto">
                <a:xfrm>
                  <a:off x="1251" y="3084"/>
                  <a:ext cx="0" cy="87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0504" name="Group 24"/>
              <p:cNvGrpSpPr>
                <a:grpSpLocks/>
              </p:cNvGrpSpPr>
              <p:nvPr/>
            </p:nvGrpSpPr>
            <p:grpSpPr bwMode="auto">
              <a:xfrm>
                <a:off x="4005" y="2830"/>
                <a:ext cx="310" cy="348"/>
                <a:chOff x="1096" y="2823"/>
                <a:chExt cx="310" cy="348"/>
              </a:xfrm>
            </p:grpSpPr>
            <p:grpSp>
              <p:nvGrpSpPr>
                <p:cNvPr id="660505" name="Group 25"/>
                <p:cNvGrpSpPr>
                  <a:grpSpLocks/>
                </p:cNvGrpSpPr>
                <p:nvPr/>
              </p:nvGrpSpPr>
              <p:grpSpPr bwMode="auto">
                <a:xfrm>
                  <a:off x="1096" y="2823"/>
                  <a:ext cx="310" cy="261"/>
                  <a:chOff x="1748" y="1680"/>
                  <a:chExt cx="288" cy="226"/>
                </a:xfrm>
              </p:grpSpPr>
              <p:sp>
                <p:nvSpPr>
                  <p:cNvPr id="66050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748" y="1680"/>
                    <a:ext cx="288" cy="22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50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6" y="1699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800" b="0">
                        <a:latin typeface="Arial" charset="0"/>
                        <a:cs typeface="Arial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660508" name="Line 28"/>
                <p:cNvSpPr>
                  <a:spLocks noChangeShapeType="1"/>
                </p:cNvSpPr>
                <p:nvPr/>
              </p:nvSpPr>
              <p:spPr bwMode="auto">
                <a:xfrm>
                  <a:off x="1251" y="3084"/>
                  <a:ext cx="0" cy="87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0509" name="Group 29"/>
              <p:cNvGrpSpPr>
                <a:grpSpLocks/>
              </p:cNvGrpSpPr>
              <p:nvPr/>
            </p:nvGrpSpPr>
            <p:grpSpPr bwMode="auto">
              <a:xfrm>
                <a:off x="4411" y="2822"/>
                <a:ext cx="310" cy="348"/>
                <a:chOff x="1096" y="2823"/>
                <a:chExt cx="310" cy="348"/>
              </a:xfrm>
            </p:grpSpPr>
            <p:grpSp>
              <p:nvGrpSpPr>
                <p:cNvPr id="660510" name="Group 30"/>
                <p:cNvGrpSpPr>
                  <a:grpSpLocks/>
                </p:cNvGrpSpPr>
                <p:nvPr/>
              </p:nvGrpSpPr>
              <p:grpSpPr bwMode="auto">
                <a:xfrm>
                  <a:off x="1096" y="2823"/>
                  <a:ext cx="310" cy="261"/>
                  <a:chOff x="1748" y="1680"/>
                  <a:chExt cx="288" cy="226"/>
                </a:xfrm>
              </p:grpSpPr>
              <p:sp>
                <p:nvSpPr>
                  <p:cNvPr id="660511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1748" y="1680"/>
                    <a:ext cx="288" cy="22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51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6" y="1699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800" b="0">
                        <a:latin typeface="Arial" charset="0"/>
                        <a:cs typeface="Arial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660513" name="Line 33"/>
                <p:cNvSpPr>
                  <a:spLocks noChangeShapeType="1"/>
                </p:cNvSpPr>
                <p:nvPr/>
              </p:nvSpPr>
              <p:spPr bwMode="auto">
                <a:xfrm>
                  <a:off x="1251" y="3084"/>
                  <a:ext cx="0" cy="87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0514" name="Group 34"/>
              <p:cNvGrpSpPr>
                <a:grpSpLocks/>
              </p:cNvGrpSpPr>
              <p:nvPr/>
            </p:nvGrpSpPr>
            <p:grpSpPr bwMode="auto">
              <a:xfrm>
                <a:off x="4808" y="2830"/>
                <a:ext cx="310" cy="348"/>
                <a:chOff x="1096" y="2823"/>
                <a:chExt cx="310" cy="348"/>
              </a:xfrm>
            </p:grpSpPr>
            <p:grpSp>
              <p:nvGrpSpPr>
                <p:cNvPr id="660515" name="Group 35"/>
                <p:cNvGrpSpPr>
                  <a:grpSpLocks/>
                </p:cNvGrpSpPr>
                <p:nvPr/>
              </p:nvGrpSpPr>
              <p:grpSpPr bwMode="auto">
                <a:xfrm>
                  <a:off x="1096" y="2823"/>
                  <a:ext cx="310" cy="261"/>
                  <a:chOff x="1748" y="1680"/>
                  <a:chExt cx="288" cy="226"/>
                </a:xfrm>
              </p:grpSpPr>
              <p:sp>
                <p:nvSpPr>
                  <p:cNvPr id="66051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748" y="1680"/>
                    <a:ext cx="288" cy="22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517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6" y="1699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800" b="0">
                        <a:latin typeface="Arial" charset="0"/>
                        <a:cs typeface="Arial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660518" name="Line 38"/>
                <p:cNvSpPr>
                  <a:spLocks noChangeShapeType="1"/>
                </p:cNvSpPr>
                <p:nvPr/>
              </p:nvSpPr>
              <p:spPr bwMode="auto">
                <a:xfrm>
                  <a:off x="1251" y="3084"/>
                  <a:ext cx="0" cy="87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60519" name="Text Box 39"/>
            <p:cNvSpPr txBox="1">
              <a:spLocks noChangeArrowheads="1"/>
            </p:cNvSpPr>
            <p:nvPr/>
          </p:nvSpPr>
          <p:spPr bwMode="auto">
            <a:xfrm>
              <a:off x="11376" y="6141"/>
              <a:ext cx="1478" cy="268"/>
            </a:xfrm>
            <a:prstGeom prst="rect">
              <a:avLst/>
            </a:prstGeom>
            <a:solidFill>
              <a:srgbClr val="FFD9D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Shared L2 Cache</a:t>
              </a:r>
            </a:p>
          </p:txBody>
        </p:sp>
        <p:sp>
          <p:nvSpPr>
            <p:cNvPr id="660520" name="Rectangle 40"/>
            <p:cNvSpPr>
              <a:spLocks noChangeArrowheads="1"/>
            </p:cNvSpPr>
            <p:nvPr/>
          </p:nvSpPr>
          <p:spPr bwMode="auto">
            <a:xfrm>
              <a:off x="11192" y="6498"/>
              <a:ext cx="1912" cy="35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521" name="Text Box 41"/>
            <p:cNvSpPr txBox="1">
              <a:spLocks noChangeArrowheads="1"/>
            </p:cNvSpPr>
            <p:nvPr/>
          </p:nvSpPr>
          <p:spPr bwMode="auto">
            <a:xfrm>
              <a:off x="11476" y="6528"/>
              <a:ext cx="14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  <a:cs typeface="Arial" charset="0"/>
                </a:rPr>
                <a:t>Main Memory</a:t>
              </a:r>
            </a:p>
          </p:txBody>
        </p:sp>
        <p:sp>
          <p:nvSpPr>
            <p:cNvPr id="660522" name="Line 42"/>
            <p:cNvSpPr>
              <a:spLocks noChangeShapeType="1"/>
            </p:cNvSpPr>
            <p:nvPr/>
          </p:nvSpPr>
          <p:spPr bwMode="auto">
            <a:xfrm>
              <a:off x="12094" y="6406"/>
              <a:ext cx="0" cy="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523" name="Line 43"/>
            <p:cNvSpPr>
              <a:spLocks noChangeShapeType="1"/>
            </p:cNvSpPr>
            <p:nvPr/>
          </p:nvSpPr>
          <p:spPr bwMode="auto">
            <a:xfrm>
              <a:off x="11530" y="6047"/>
              <a:ext cx="0" cy="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0524" name="Group 44"/>
            <p:cNvGrpSpPr>
              <a:grpSpLocks/>
            </p:cNvGrpSpPr>
            <p:nvPr/>
          </p:nvGrpSpPr>
          <p:grpSpPr bwMode="auto">
            <a:xfrm>
              <a:off x="11373" y="5850"/>
              <a:ext cx="327" cy="213"/>
              <a:chOff x="2256" y="2688"/>
              <a:chExt cx="432" cy="288"/>
            </a:xfrm>
          </p:grpSpPr>
          <p:sp>
            <p:nvSpPr>
              <p:cNvPr id="660525" name="Rectangle 45"/>
              <p:cNvSpPr>
                <a:spLocks noChangeArrowheads="1"/>
              </p:cNvSpPr>
              <p:nvPr/>
            </p:nvSpPr>
            <p:spPr bwMode="auto">
              <a:xfrm>
                <a:off x="2256" y="2688"/>
                <a:ext cx="432" cy="288"/>
              </a:xfrm>
              <a:prstGeom prst="rect">
                <a:avLst/>
              </a:prstGeom>
              <a:solidFill>
                <a:srgbClr val="FFCC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526" name="Text Box 46"/>
              <p:cNvSpPr txBox="1">
                <a:spLocks noChangeArrowheads="1"/>
              </p:cNvSpPr>
              <p:nvPr/>
            </p:nvSpPr>
            <p:spPr bwMode="auto">
              <a:xfrm>
                <a:off x="2352" y="2737"/>
                <a:ext cx="240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Arial" charset="0"/>
                    <a:cs typeface="Arial" charset="0"/>
                  </a:rPr>
                  <a:t>L1</a:t>
                </a:r>
              </a:p>
            </p:txBody>
          </p:sp>
        </p:grpSp>
        <p:grpSp>
          <p:nvGrpSpPr>
            <p:cNvPr id="660527" name="Group 47"/>
            <p:cNvGrpSpPr>
              <a:grpSpLocks/>
            </p:cNvGrpSpPr>
            <p:nvPr/>
          </p:nvGrpSpPr>
          <p:grpSpPr bwMode="auto">
            <a:xfrm>
              <a:off x="11754" y="5842"/>
              <a:ext cx="327" cy="284"/>
              <a:chOff x="1294" y="2983"/>
              <a:chExt cx="327" cy="284"/>
            </a:xfrm>
          </p:grpSpPr>
          <p:sp>
            <p:nvSpPr>
              <p:cNvPr id="660528" name="Line 48"/>
              <p:cNvSpPr>
                <a:spLocks noChangeShapeType="1"/>
              </p:cNvSpPr>
              <p:nvPr/>
            </p:nvSpPr>
            <p:spPr bwMode="auto">
              <a:xfrm>
                <a:off x="1451" y="3180"/>
                <a:ext cx="0" cy="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0529" name="Group 49"/>
              <p:cNvGrpSpPr>
                <a:grpSpLocks/>
              </p:cNvGrpSpPr>
              <p:nvPr/>
            </p:nvGrpSpPr>
            <p:grpSpPr bwMode="auto">
              <a:xfrm>
                <a:off x="1294" y="2983"/>
                <a:ext cx="327" cy="213"/>
                <a:chOff x="2256" y="2688"/>
                <a:chExt cx="432" cy="288"/>
              </a:xfrm>
            </p:grpSpPr>
            <p:sp>
              <p:nvSpPr>
                <p:cNvPr id="660530" name="Rectangle 50"/>
                <p:cNvSpPr>
                  <a:spLocks noChangeArrowheads="1"/>
                </p:cNvSpPr>
                <p:nvPr/>
              </p:nvSpPr>
              <p:spPr bwMode="auto">
                <a:xfrm>
                  <a:off x="2256" y="2688"/>
                  <a:ext cx="432" cy="288"/>
                </a:xfrm>
                <a:prstGeom prst="rect">
                  <a:avLst/>
                </a:prstGeom>
                <a:solidFill>
                  <a:srgbClr val="FFCC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053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352" y="2737"/>
                  <a:ext cx="240" cy="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Arial" charset="0"/>
                      <a:cs typeface="Arial" charset="0"/>
                    </a:rPr>
                    <a:t>L1</a:t>
                  </a:r>
                </a:p>
              </p:txBody>
            </p:sp>
          </p:grpSp>
        </p:grpSp>
        <p:grpSp>
          <p:nvGrpSpPr>
            <p:cNvPr id="660532" name="Group 52"/>
            <p:cNvGrpSpPr>
              <a:grpSpLocks/>
            </p:cNvGrpSpPr>
            <p:nvPr/>
          </p:nvGrpSpPr>
          <p:grpSpPr bwMode="auto">
            <a:xfrm>
              <a:off x="12143" y="5849"/>
              <a:ext cx="327" cy="284"/>
              <a:chOff x="1294" y="2983"/>
              <a:chExt cx="327" cy="284"/>
            </a:xfrm>
          </p:grpSpPr>
          <p:sp>
            <p:nvSpPr>
              <p:cNvPr id="660533" name="Line 53"/>
              <p:cNvSpPr>
                <a:spLocks noChangeShapeType="1"/>
              </p:cNvSpPr>
              <p:nvPr/>
            </p:nvSpPr>
            <p:spPr bwMode="auto">
              <a:xfrm>
                <a:off x="1451" y="3180"/>
                <a:ext cx="0" cy="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0534" name="Group 54"/>
              <p:cNvGrpSpPr>
                <a:grpSpLocks/>
              </p:cNvGrpSpPr>
              <p:nvPr/>
            </p:nvGrpSpPr>
            <p:grpSpPr bwMode="auto">
              <a:xfrm>
                <a:off x="1294" y="2983"/>
                <a:ext cx="327" cy="213"/>
                <a:chOff x="2256" y="2688"/>
                <a:chExt cx="432" cy="288"/>
              </a:xfrm>
            </p:grpSpPr>
            <p:sp>
              <p:nvSpPr>
                <p:cNvPr id="660535" name="Rectangle 55"/>
                <p:cNvSpPr>
                  <a:spLocks noChangeArrowheads="1"/>
                </p:cNvSpPr>
                <p:nvPr/>
              </p:nvSpPr>
              <p:spPr bwMode="auto">
                <a:xfrm>
                  <a:off x="2256" y="2688"/>
                  <a:ext cx="432" cy="288"/>
                </a:xfrm>
                <a:prstGeom prst="rect">
                  <a:avLst/>
                </a:prstGeom>
                <a:solidFill>
                  <a:srgbClr val="FFCC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053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352" y="2737"/>
                  <a:ext cx="240" cy="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Arial" charset="0"/>
                      <a:cs typeface="Arial" charset="0"/>
                    </a:rPr>
                    <a:t>L1</a:t>
                  </a:r>
                </a:p>
              </p:txBody>
            </p:sp>
          </p:grpSp>
        </p:grpSp>
        <p:grpSp>
          <p:nvGrpSpPr>
            <p:cNvPr id="660537" name="Group 57"/>
            <p:cNvGrpSpPr>
              <a:grpSpLocks/>
            </p:cNvGrpSpPr>
            <p:nvPr/>
          </p:nvGrpSpPr>
          <p:grpSpPr bwMode="auto">
            <a:xfrm>
              <a:off x="12532" y="5849"/>
              <a:ext cx="327" cy="284"/>
              <a:chOff x="1294" y="2983"/>
              <a:chExt cx="327" cy="284"/>
            </a:xfrm>
          </p:grpSpPr>
          <p:sp>
            <p:nvSpPr>
              <p:cNvPr id="660538" name="Line 58"/>
              <p:cNvSpPr>
                <a:spLocks noChangeShapeType="1"/>
              </p:cNvSpPr>
              <p:nvPr/>
            </p:nvSpPr>
            <p:spPr bwMode="auto">
              <a:xfrm>
                <a:off x="1451" y="3180"/>
                <a:ext cx="0" cy="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0539" name="Group 59"/>
              <p:cNvGrpSpPr>
                <a:grpSpLocks/>
              </p:cNvGrpSpPr>
              <p:nvPr/>
            </p:nvGrpSpPr>
            <p:grpSpPr bwMode="auto">
              <a:xfrm>
                <a:off x="1294" y="2983"/>
                <a:ext cx="327" cy="213"/>
                <a:chOff x="2256" y="2688"/>
                <a:chExt cx="432" cy="288"/>
              </a:xfrm>
            </p:grpSpPr>
            <p:sp>
              <p:nvSpPr>
                <p:cNvPr id="660540" name="Rectangle 60"/>
                <p:cNvSpPr>
                  <a:spLocks noChangeArrowheads="1"/>
                </p:cNvSpPr>
                <p:nvPr/>
              </p:nvSpPr>
              <p:spPr bwMode="auto">
                <a:xfrm>
                  <a:off x="2256" y="2688"/>
                  <a:ext cx="432" cy="288"/>
                </a:xfrm>
                <a:prstGeom prst="rect">
                  <a:avLst/>
                </a:prstGeom>
                <a:solidFill>
                  <a:srgbClr val="FFCC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054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352" y="2737"/>
                  <a:ext cx="240" cy="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Arial" charset="0"/>
                      <a:cs typeface="Arial" charset="0"/>
                    </a:rPr>
                    <a:t>L1</a:t>
                  </a:r>
                </a:p>
              </p:txBody>
            </p:sp>
          </p:grpSp>
        </p:grpSp>
        <p:sp>
          <p:nvSpPr>
            <p:cNvPr id="660542" name="Text Box 62"/>
            <p:cNvSpPr txBox="1">
              <a:spLocks noChangeArrowheads="1"/>
            </p:cNvSpPr>
            <p:nvPr/>
          </p:nvSpPr>
          <p:spPr bwMode="auto">
            <a:xfrm>
              <a:off x="9740" y="5468"/>
              <a:ext cx="1599" cy="47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3025775" eaLnBrk="1" hangingPunct="1">
                <a:lnSpc>
                  <a:spcPct val="90000"/>
                </a:lnSpc>
              </a:pPr>
              <a:r>
                <a:rPr lang="en-US">
                  <a:solidFill>
                    <a:srgbClr val="000000"/>
                  </a:solidFill>
                  <a:latin typeface="Neo Sans Intel" pitchFamily="34" charset="0"/>
                </a:rPr>
                <a:t>Sequential locality</a:t>
              </a:r>
            </a:p>
            <a:p>
              <a:pPr defTabSz="3025775" eaLnBrk="1" hangingPunct="1">
                <a:lnSpc>
                  <a:spcPct val="90000"/>
                </a:lnSpc>
              </a:pPr>
              <a:r>
                <a:rPr lang="en-US">
                  <a:solidFill>
                    <a:srgbClr val="000000"/>
                  </a:solidFill>
                  <a:latin typeface="Neo Sans Intel" pitchFamily="34" charset="0"/>
                </a:rPr>
                <a:t>to parallel locality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938" name="Group 2"/>
          <p:cNvGrpSpPr>
            <a:grpSpLocks/>
          </p:cNvGrpSpPr>
          <p:nvPr/>
        </p:nvGrpSpPr>
        <p:grpSpPr bwMode="auto">
          <a:xfrm>
            <a:off x="1371600" y="2552700"/>
            <a:ext cx="2925763" cy="182563"/>
            <a:chOff x="675" y="1947"/>
            <a:chExt cx="1843" cy="115"/>
          </a:xfrm>
        </p:grpSpPr>
        <p:sp>
          <p:nvSpPr>
            <p:cNvPr id="679939" name="Rectangle 3"/>
            <p:cNvSpPr>
              <a:spLocks noChangeArrowheads="1"/>
            </p:cNvSpPr>
            <p:nvPr/>
          </p:nvSpPr>
          <p:spPr bwMode="auto">
            <a:xfrm>
              <a:off x="675" y="1947"/>
              <a:ext cx="1843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40" name="Rectangle 4"/>
            <p:cNvSpPr>
              <a:spLocks noChangeArrowheads="1"/>
            </p:cNvSpPr>
            <p:nvPr/>
          </p:nvSpPr>
          <p:spPr bwMode="auto">
            <a:xfrm>
              <a:off x="675" y="1947"/>
              <a:ext cx="1727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41" name="Rectangle 5"/>
            <p:cNvSpPr>
              <a:spLocks noChangeArrowheads="1"/>
            </p:cNvSpPr>
            <p:nvPr/>
          </p:nvSpPr>
          <p:spPr bwMode="auto">
            <a:xfrm>
              <a:off x="675" y="1947"/>
              <a:ext cx="1612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42" name="Rectangle 6"/>
            <p:cNvSpPr>
              <a:spLocks noChangeArrowheads="1"/>
            </p:cNvSpPr>
            <p:nvPr/>
          </p:nvSpPr>
          <p:spPr bwMode="auto">
            <a:xfrm>
              <a:off x="675" y="1947"/>
              <a:ext cx="1497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43" name="Rectangle 7"/>
            <p:cNvSpPr>
              <a:spLocks noChangeArrowheads="1"/>
            </p:cNvSpPr>
            <p:nvPr/>
          </p:nvSpPr>
          <p:spPr bwMode="auto">
            <a:xfrm>
              <a:off x="675" y="1947"/>
              <a:ext cx="1382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44" name="Rectangle 8"/>
            <p:cNvSpPr>
              <a:spLocks noChangeArrowheads="1"/>
            </p:cNvSpPr>
            <p:nvPr/>
          </p:nvSpPr>
          <p:spPr bwMode="auto">
            <a:xfrm>
              <a:off x="675" y="1947"/>
              <a:ext cx="1267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45" name="Rectangle 9"/>
            <p:cNvSpPr>
              <a:spLocks noChangeArrowheads="1"/>
            </p:cNvSpPr>
            <p:nvPr/>
          </p:nvSpPr>
          <p:spPr bwMode="auto">
            <a:xfrm>
              <a:off x="675" y="1947"/>
              <a:ext cx="1152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46" name="Rectangle 10"/>
            <p:cNvSpPr>
              <a:spLocks noChangeArrowheads="1"/>
            </p:cNvSpPr>
            <p:nvPr/>
          </p:nvSpPr>
          <p:spPr bwMode="auto">
            <a:xfrm>
              <a:off x="675" y="1947"/>
              <a:ext cx="1036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47" name="Rectangle 11"/>
            <p:cNvSpPr>
              <a:spLocks noChangeArrowheads="1"/>
            </p:cNvSpPr>
            <p:nvPr/>
          </p:nvSpPr>
          <p:spPr bwMode="auto">
            <a:xfrm>
              <a:off x="675" y="1947"/>
              <a:ext cx="921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48" name="Rectangle 12"/>
            <p:cNvSpPr>
              <a:spLocks noChangeArrowheads="1"/>
            </p:cNvSpPr>
            <p:nvPr/>
          </p:nvSpPr>
          <p:spPr bwMode="auto">
            <a:xfrm>
              <a:off x="675" y="1947"/>
              <a:ext cx="806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49" name="Rectangle 13"/>
            <p:cNvSpPr>
              <a:spLocks noChangeArrowheads="1"/>
            </p:cNvSpPr>
            <p:nvPr/>
          </p:nvSpPr>
          <p:spPr bwMode="auto">
            <a:xfrm>
              <a:off x="675" y="1947"/>
              <a:ext cx="691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50" name="Rectangle 14"/>
            <p:cNvSpPr>
              <a:spLocks noChangeArrowheads="1"/>
            </p:cNvSpPr>
            <p:nvPr/>
          </p:nvSpPr>
          <p:spPr bwMode="auto">
            <a:xfrm>
              <a:off x="675" y="1947"/>
              <a:ext cx="576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51" name="Rectangle 15"/>
            <p:cNvSpPr>
              <a:spLocks noChangeArrowheads="1"/>
            </p:cNvSpPr>
            <p:nvPr/>
          </p:nvSpPr>
          <p:spPr bwMode="auto">
            <a:xfrm>
              <a:off x="675" y="1947"/>
              <a:ext cx="461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52" name="Rectangle 16"/>
            <p:cNvSpPr>
              <a:spLocks noChangeArrowheads="1"/>
            </p:cNvSpPr>
            <p:nvPr/>
          </p:nvSpPr>
          <p:spPr bwMode="auto">
            <a:xfrm>
              <a:off x="675" y="1947"/>
              <a:ext cx="345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53" name="Rectangle 17"/>
            <p:cNvSpPr>
              <a:spLocks noChangeArrowheads="1"/>
            </p:cNvSpPr>
            <p:nvPr/>
          </p:nvSpPr>
          <p:spPr bwMode="auto">
            <a:xfrm>
              <a:off x="675" y="1947"/>
              <a:ext cx="230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54" name="Rectangle 18"/>
            <p:cNvSpPr>
              <a:spLocks noChangeArrowheads="1"/>
            </p:cNvSpPr>
            <p:nvPr/>
          </p:nvSpPr>
          <p:spPr bwMode="auto">
            <a:xfrm>
              <a:off x="675" y="1947"/>
              <a:ext cx="115" cy="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79955" name="Group 19"/>
          <p:cNvGrpSpPr>
            <a:grpSpLocks/>
          </p:cNvGrpSpPr>
          <p:nvPr/>
        </p:nvGrpSpPr>
        <p:grpSpPr bwMode="auto">
          <a:xfrm>
            <a:off x="990600" y="3727450"/>
            <a:ext cx="7310438" cy="1706563"/>
            <a:chOff x="616" y="949"/>
            <a:chExt cx="4605" cy="1075"/>
          </a:xfrm>
        </p:grpSpPr>
        <p:sp>
          <p:nvSpPr>
            <p:cNvPr id="679956" name="Rectangle 20"/>
            <p:cNvSpPr>
              <a:spLocks noChangeArrowheads="1"/>
            </p:cNvSpPr>
            <p:nvPr/>
          </p:nvSpPr>
          <p:spPr bwMode="auto">
            <a:xfrm>
              <a:off x="630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57" name="Rectangle 21"/>
            <p:cNvSpPr>
              <a:spLocks noChangeArrowheads="1"/>
            </p:cNvSpPr>
            <p:nvPr/>
          </p:nvSpPr>
          <p:spPr bwMode="auto">
            <a:xfrm>
              <a:off x="616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58" name="Rectangle 22"/>
            <p:cNvSpPr>
              <a:spLocks noChangeArrowheads="1"/>
            </p:cNvSpPr>
            <p:nvPr/>
          </p:nvSpPr>
          <p:spPr bwMode="auto">
            <a:xfrm>
              <a:off x="760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59" name="Rectangle 23"/>
            <p:cNvSpPr>
              <a:spLocks noChangeArrowheads="1"/>
            </p:cNvSpPr>
            <p:nvPr/>
          </p:nvSpPr>
          <p:spPr bwMode="auto">
            <a:xfrm>
              <a:off x="664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60" name="Rectangle 24"/>
            <p:cNvSpPr>
              <a:spLocks noChangeArrowheads="1"/>
            </p:cNvSpPr>
            <p:nvPr/>
          </p:nvSpPr>
          <p:spPr bwMode="auto">
            <a:xfrm>
              <a:off x="724" y="1525"/>
              <a:ext cx="92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61" name="Rectangle 25"/>
            <p:cNvSpPr>
              <a:spLocks noChangeArrowheads="1"/>
            </p:cNvSpPr>
            <p:nvPr/>
          </p:nvSpPr>
          <p:spPr bwMode="auto">
            <a:xfrm>
              <a:off x="856" y="1717"/>
              <a:ext cx="1843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62" name="Rectangle 26"/>
            <p:cNvSpPr>
              <a:spLocks noChangeArrowheads="1"/>
            </p:cNvSpPr>
            <p:nvPr/>
          </p:nvSpPr>
          <p:spPr bwMode="auto">
            <a:xfrm>
              <a:off x="909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63" name="Rectangle 27"/>
            <p:cNvSpPr>
              <a:spLocks noChangeArrowheads="1"/>
            </p:cNvSpPr>
            <p:nvPr/>
          </p:nvSpPr>
          <p:spPr bwMode="auto">
            <a:xfrm>
              <a:off x="1053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64" name="Rectangle 28"/>
            <p:cNvSpPr>
              <a:spLocks noChangeArrowheads="1"/>
            </p:cNvSpPr>
            <p:nvPr/>
          </p:nvSpPr>
          <p:spPr bwMode="auto">
            <a:xfrm>
              <a:off x="923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65" name="Rectangle 29"/>
            <p:cNvSpPr>
              <a:spLocks noChangeArrowheads="1"/>
            </p:cNvSpPr>
            <p:nvPr/>
          </p:nvSpPr>
          <p:spPr bwMode="auto">
            <a:xfrm>
              <a:off x="1195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66" name="Rectangle 30"/>
            <p:cNvSpPr>
              <a:spLocks noChangeArrowheads="1"/>
            </p:cNvSpPr>
            <p:nvPr/>
          </p:nvSpPr>
          <p:spPr bwMode="auto">
            <a:xfrm>
              <a:off x="1339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67" name="Rectangle 31"/>
            <p:cNvSpPr>
              <a:spLocks noChangeArrowheads="1"/>
            </p:cNvSpPr>
            <p:nvPr/>
          </p:nvSpPr>
          <p:spPr bwMode="auto">
            <a:xfrm>
              <a:off x="1209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68" name="Rectangle 32"/>
            <p:cNvSpPr>
              <a:spLocks noChangeArrowheads="1"/>
            </p:cNvSpPr>
            <p:nvPr/>
          </p:nvSpPr>
          <p:spPr bwMode="auto">
            <a:xfrm>
              <a:off x="1243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69" name="Rectangle 33"/>
            <p:cNvSpPr>
              <a:spLocks noChangeArrowheads="1"/>
            </p:cNvSpPr>
            <p:nvPr/>
          </p:nvSpPr>
          <p:spPr bwMode="auto">
            <a:xfrm>
              <a:off x="1488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70" name="Rectangle 34"/>
            <p:cNvSpPr>
              <a:spLocks noChangeArrowheads="1"/>
            </p:cNvSpPr>
            <p:nvPr/>
          </p:nvSpPr>
          <p:spPr bwMode="auto">
            <a:xfrm>
              <a:off x="1632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71" name="Rectangle 35"/>
            <p:cNvSpPr>
              <a:spLocks noChangeArrowheads="1"/>
            </p:cNvSpPr>
            <p:nvPr/>
          </p:nvSpPr>
          <p:spPr bwMode="auto">
            <a:xfrm>
              <a:off x="1502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72" name="Rectangle 36"/>
            <p:cNvSpPr>
              <a:spLocks noChangeArrowheads="1"/>
            </p:cNvSpPr>
            <p:nvPr/>
          </p:nvSpPr>
          <p:spPr bwMode="auto">
            <a:xfrm>
              <a:off x="1771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73" name="Rectangle 37"/>
            <p:cNvSpPr>
              <a:spLocks noChangeArrowheads="1"/>
            </p:cNvSpPr>
            <p:nvPr/>
          </p:nvSpPr>
          <p:spPr bwMode="auto">
            <a:xfrm>
              <a:off x="1915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74" name="Rectangle 38"/>
            <p:cNvSpPr>
              <a:spLocks noChangeArrowheads="1"/>
            </p:cNvSpPr>
            <p:nvPr/>
          </p:nvSpPr>
          <p:spPr bwMode="auto">
            <a:xfrm>
              <a:off x="1785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75" name="Rectangle 39"/>
            <p:cNvSpPr>
              <a:spLocks noChangeArrowheads="1"/>
            </p:cNvSpPr>
            <p:nvPr/>
          </p:nvSpPr>
          <p:spPr bwMode="auto">
            <a:xfrm>
              <a:off x="1819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76" name="Rectangle 40"/>
            <p:cNvSpPr>
              <a:spLocks noChangeArrowheads="1"/>
            </p:cNvSpPr>
            <p:nvPr/>
          </p:nvSpPr>
          <p:spPr bwMode="auto">
            <a:xfrm>
              <a:off x="1879" y="1525"/>
              <a:ext cx="92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77" name="Rectangle 41"/>
            <p:cNvSpPr>
              <a:spLocks noChangeArrowheads="1"/>
            </p:cNvSpPr>
            <p:nvPr/>
          </p:nvSpPr>
          <p:spPr bwMode="auto">
            <a:xfrm>
              <a:off x="2064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78" name="Rectangle 42"/>
            <p:cNvSpPr>
              <a:spLocks noChangeArrowheads="1"/>
            </p:cNvSpPr>
            <p:nvPr/>
          </p:nvSpPr>
          <p:spPr bwMode="auto">
            <a:xfrm>
              <a:off x="2208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79" name="Rectangle 43"/>
            <p:cNvSpPr>
              <a:spLocks noChangeArrowheads="1"/>
            </p:cNvSpPr>
            <p:nvPr/>
          </p:nvSpPr>
          <p:spPr bwMode="auto">
            <a:xfrm>
              <a:off x="2078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80" name="Rectangle 44"/>
            <p:cNvSpPr>
              <a:spLocks noChangeArrowheads="1"/>
            </p:cNvSpPr>
            <p:nvPr/>
          </p:nvSpPr>
          <p:spPr bwMode="auto">
            <a:xfrm>
              <a:off x="2350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81" name="Rectangle 45"/>
            <p:cNvSpPr>
              <a:spLocks noChangeArrowheads="1"/>
            </p:cNvSpPr>
            <p:nvPr/>
          </p:nvSpPr>
          <p:spPr bwMode="auto">
            <a:xfrm>
              <a:off x="2494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82" name="Rectangle 46"/>
            <p:cNvSpPr>
              <a:spLocks noChangeArrowheads="1"/>
            </p:cNvSpPr>
            <p:nvPr/>
          </p:nvSpPr>
          <p:spPr bwMode="auto">
            <a:xfrm>
              <a:off x="2364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83" name="Rectangle 47"/>
            <p:cNvSpPr>
              <a:spLocks noChangeArrowheads="1"/>
            </p:cNvSpPr>
            <p:nvPr/>
          </p:nvSpPr>
          <p:spPr bwMode="auto">
            <a:xfrm>
              <a:off x="2398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84" name="Rectangle 48"/>
            <p:cNvSpPr>
              <a:spLocks noChangeArrowheads="1"/>
            </p:cNvSpPr>
            <p:nvPr/>
          </p:nvSpPr>
          <p:spPr bwMode="auto">
            <a:xfrm>
              <a:off x="2643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85" name="Rectangle 49"/>
            <p:cNvSpPr>
              <a:spLocks noChangeArrowheads="1"/>
            </p:cNvSpPr>
            <p:nvPr/>
          </p:nvSpPr>
          <p:spPr bwMode="auto">
            <a:xfrm>
              <a:off x="2787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86" name="Rectangle 50"/>
            <p:cNvSpPr>
              <a:spLocks noChangeArrowheads="1"/>
            </p:cNvSpPr>
            <p:nvPr/>
          </p:nvSpPr>
          <p:spPr bwMode="auto">
            <a:xfrm>
              <a:off x="2657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87" name="Rectangle 51"/>
            <p:cNvSpPr>
              <a:spLocks noChangeArrowheads="1"/>
            </p:cNvSpPr>
            <p:nvPr/>
          </p:nvSpPr>
          <p:spPr bwMode="auto">
            <a:xfrm>
              <a:off x="2935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88" name="Rectangle 52"/>
            <p:cNvSpPr>
              <a:spLocks noChangeArrowheads="1"/>
            </p:cNvSpPr>
            <p:nvPr/>
          </p:nvSpPr>
          <p:spPr bwMode="auto">
            <a:xfrm>
              <a:off x="3079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89" name="Rectangle 53"/>
            <p:cNvSpPr>
              <a:spLocks noChangeArrowheads="1"/>
            </p:cNvSpPr>
            <p:nvPr/>
          </p:nvSpPr>
          <p:spPr bwMode="auto">
            <a:xfrm>
              <a:off x="2949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90" name="Rectangle 54"/>
            <p:cNvSpPr>
              <a:spLocks noChangeArrowheads="1"/>
            </p:cNvSpPr>
            <p:nvPr/>
          </p:nvSpPr>
          <p:spPr bwMode="auto">
            <a:xfrm>
              <a:off x="2983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91" name="Rectangle 55"/>
            <p:cNvSpPr>
              <a:spLocks noChangeArrowheads="1"/>
            </p:cNvSpPr>
            <p:nvPr/>
          </p:nvSpPr>
          <p:spPr bwMode="auto">
            <a:xfrm>
              <a:off x="3043" y="1525"/>
              <a:ext cx="92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92" name="Rectangle 56"/>
            <p:cNvSpPr>
              <a:spLocks noChangeArrowheads="1"/>
            </p:cNvSpPr>
            <p:nvPr/>
          </p:nvSpPr>
          <p:spPr bwMode="auto">
            <a:xfrm>
              <a:off x="3175" y="1717"/>
              <a:ext cx="1843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93" name="Rectangle 57"/>
            <p:cNvSpPr>
              <a:spLocks noChangeArrowheads="1"/>
            </p:cNvSpPr>
            <p:nvPr/>
          </p:nvSpPr>
          <p:spPr bwMode="auto">
            <a:xfrm>
              <a:off x="3228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94" name="Rectangle 58"/>
            <p:cNvSpPr>
              <a:spLocks noChangeArrowheads="1"/>
            </p:cNvSpPr>
            <p:nvPr/>
          </p:nvSpPr>
          <p:spPr bwMode="auto">
            <a:xfrm>
              <a:off x="3372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95" name="Rectangle 59"/>
            <p:cNvSpPr>
              <a:spLocks noChangeArrowheads="1"/>
            </p:cNvSpPr>
            <p:nvPr/>
          </p:nvSpPr>
          <p:spPr bwMode="auto">
            <a:xfrm>
              <a:off x="3242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96" name="Rectangle 60"/>
            <p:cNvSpPr>
              <a:spLocks noChangeArrowheads="1"/>
            </p:cNvSpPr>
            <p:nvPr/>
          </p:nvSpPr>
          <p:spPr bwMode="auto">
            <a:xfrm>
              <a:off x="3514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97" name="Rectangle 61"/>
            <p:cNvSpPr>
              <a:spLocks noChangeArrowheads="1"/>
            </p:cNvSpPr>
            <p:nvPr/>
          </p:nvSpPr>
          <p:spPr bwMode="auto">
            <a:xfrm>
              <a:off x="3658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98" name="Rectangle 62"/>
            <p:cNvSpPr>
              <a:spLocks noChangeArrowheads="1"/>
            </p:cNvSpPr>
            <p:nvPr/>
          </p:nvSpPr>
          <p:spPr bwMode="auto">
            <a:xfrm>
              <a:off x="3528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9999" name="Rectangle 63"/>
            <p:cNvSpPr>
              <a:spLocks noChangeArrowheads="1"/>
            </p:cNvSpPr>
            <p:nvPr/>
          </p:nvSpPr>
          <p:spPr bwMode="auto">
            <a:xfrm>
              <a:off x="3562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00" name="Rectangle 64"/>
            <p:cNvSpPr>
              <a:spLocks noChangeArrowheads="1"/>
            </p:cNvSpPr>
            <p:nvPr/>
          </p:nvSpPr>
          <p:spPr bwMode="auto">
            <a:xfrm>
              <a:off x="3807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01" name="Rectangle 65"/>
            <p:cNvSpPr>
              <a:spLocks noChangeArrowheads="1"/>
            </p:cNvSpPr>
            <p:nvPr/>
          </p:nvSpPr>
          <p:spPr bwMode="auto">
            <a:xfrm>
              <a:off x="3951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02" name="Rectangle 66"/>
            <p:cNvSpPr>
              <a:spLocks noChangeArrowheads="1"/>
            </p:cNvSpPr>
            <p:nvPr/>
          </p:nvSpPr>
          <p:spPr bwMode="auto">
            <a:xfrm>
              <a:off x="3821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03" name="Rectangle 67"/>
            <p:cNvSpPr>
              <a:spLocks noChangeArrowheads="1"/>
            </p:cNvSpPr>
            <p:nvPr/>
          </p:nvSpPr>
          <p:spPr bwMode="auto">
            <a:xfrm>
              <a:off x="4090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04" name="Rectangle 68"/>
            <p:cNvSpPr>
              <a:spLocks noChangeArrowheads="1"/>
            </p:cNvSpPr>
            <p:nvPr/>
          </p:nvSpPr>
          <p:spPr bwMode="auto">
            <a:xfrm>
              <a:off x="4234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05" name="Rectangle 69"/>
            <p:cNvSpPr>
              <a:spLocks noChangeArrowheads="1"/>
            </p:cNvSpPr>
            <p:nvPr/>
          </p:nvSpPr>
          <p:spPr bwMode="auto">
            <a:xfrm>
              <a:off x="4104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06" name="Rectangle 70"/>
            <p:cNvSpPr>
              <a:spLocks noChangeArrowheads="1"/>
            </p:cNvSpPr>
            <p:nvPr/>
          </p:nvSpPr>
          <p:spPr bwMode="auto">
            <a:xfrm>
              <a:off x="4138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07" name="Rectangle 71"/>
            <p:cNvSpPr>
              <a:spLocks noChangeArrowheads="1"/>
            </p:cNvSpPr>
            <p:nvPr/>
          </p:nvSpPr>
          <p:spPr bwMode="auto">
            <a:xfrm>
              <a:off x="4198" y="1525"/>
              <a:ext cx="92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08" name="Rectangle 72"/>
            <p:cNvSpPr>
              <a:spLocks noChangeArrowheads="1"/>
            </p:cNvSpPr>
            <p:nvPr/>
          </p:nvSpPr>
          <p:spPr bwMode="auto">
            <a:xfrm>
              <a:off x="4383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09" name="Rectangle 73"/>
            <p:cNvSpPr>
              <a:spLocks noChangeArrowheads="1"/>
            </p:cNvSpPr>
            <p:nvPr/>
          </p:nvSpPr>
          <p:spPr bwMode="auto">
            <a:xfrm>
              <a:off x="4527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10" name="Rectangle 74"/>
            <p:cNvSpPr>
              <a:spLocks noChangeArrowheads="1"/>
            </p:cNvSpPr>
            <p:nvPr/>
          </p:nvSpPr>
          <p:spPr bwMode="auto">
            <a:xfrm>
              <a:off x="4397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11" name="Rectangle 75"/>
            <p:cNvSpPr>
              <a:spLocks noChangeArrowheads="1"/>
            </p:cNvSpPr>
            <p:nvPr/>
          </p:nvSpPr>
          <p:spPr bwMode="auto">
            <a:xfrm>
              <a:off x="4669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12" name="Rectangle 76"/>
            <p:cNvSpPr>
              <a:spLocks noChangeArrowheads="1"/>
            </p:cNvSpPr>
            <p:nvPr/>
          </p:nvSpPr>
          <p:spPr bwMode="auto">
            <a:xfrm>
              <a:off x="4813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13" name="Rectangle 77"/>
            <p:cNvSpPr>
              <a:spLocks noChangeArrowheads="1"/>
            </p:cNvSpPr>
            <p:nvPr/>
          </p:nvSpPr>
          <p:spPr bwMode="auto">
            <a:xfrm>
              <a:off x="4683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14" name="Rectangle 78"/>
            <p:cNvSpPr>
              <a:spLocks noChangeArrowheads="1"/>
            </p:cNvSpPr>
            <p:nvPr/>
          </p:nvSpPr>
          <p:spPr bwMode="auto">
            <a:xfrm>
              <a:off x="4717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15" name="Rectangle 79"/>
            <p:cNvSpPr>
              <a:spLocks noChangeArrowheads="1"/>
            </p:cNvSpPr>
            <p:nvPr/>
          </p:nvSpPr>
          <p:spPr bwMode="auto">
            <a:xfrm>
              <a:off x="4962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16" name="Rectangle 80"/>
            <p:cNvSpPr>
              <a:spLocks noChangeArrowheads="1"/>
            </p:cNvSpPr>
            <p:nvPr/>
          </p:nvSpPr>
          <p:spPr bwMode="auto">
            <a:xfrm>
              <a:off x="5106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17" name="Rectangle 81"/>
            <p:cNvSpPr>
              <a:spLocks noChangeArrowheads="1"/>
            </p:cNvSpPr>
            <p:nvPr/>
          </p:nvSpPr>
          <p:spPr bwMode="auto">
            <a:xfrm>
              <a:off x="4976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18" name="Rectangle 82"/>
            <p:cNvSpPr>
              <a:spLocks noChangeArrowheads="1"/>
            </p:cNvSpPr>
            <p:nvPr/>
          </p:nvSpPr>
          <p:spPr bwMode="auto">
            <a:xfrm>
              <a:off x="1101" y="1909"/>
              <a:ext cx="368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80019" name="Rectangle 83"/>
          <p:cNvSpPr>
            <a:spLocks noChangeArrowheads="1"/>
          </p:cNvSpPr>
          <p:nvPr/>
        </p:nvSpPr>
        <p:spPr bwMode="auto">
          <a:xfrm>
            <a:off x="990600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20" name="Rectangle 84"/>
          <p:cNvSpPr>
            <a:spLocks noChangeArrowheads="1"/>
          </p:cNvSpPr>
          <p:nvPr/>
        </p:nvSpPr>
        <p:spPr bwMode="auto">
          <a:xfrm>
            <a:off x="1219200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21" name="Rectangle 85"/>
          <p:cNvSpPr>
            <a:spLocks noChangeArrowheads="1"/>
          </p:cNvSpPr>
          <p:nvPr/>
        </p:nvSpPr>
        <p:spPr bwMode="auto">
          <a:xfrm>
            <a:off x="1162050" y="4641850"/>
            <a:ext cx="1462088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22" name="Rectangle 86"/>
          <p:cNvSpPr>
            <a:spLocks noChangeArrowheads="1"/>
          </p:cNvSpPr>
          <p:nvPr/>
        </p:nvSpPr>
        <p:spPr bwMode="auto">
          <a:xfrm>
            <a:off x="1455738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23" name="Rectangle 87"/>
          <p:cNvSpPr>
            <a:spLocks noChangeArrowheads="1"/>
          </p:cNvSpPr>
          <p:nvPr/>
        </p:nvSpPr>
        <p:spPr bwMode="auto">
          <a:xfrm>
            <a:off x="1684338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24" name="Rectangle 88"/>
          <p:cNvSpPr>
            <a:spLocks noChangeArrowheads="1"/>
          </p:cNvSpPr>
          <p:nvPr/>
        </p:nvSpPr>
        <p:spPr bwMode="auto">
          <a:xfrm>
            <a:off x="190976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25" name="Rectangle 89"/>
          <p:cNvSpPr>
            <a:spLocks noChangeArrowheads="1"/>
          </p:cNvSpPr>
          <p:nvPr/>
        </p:nvSpPr>
        <p:spPr bwMode="auto">
          <a:xfrm>
            <a:off x="213836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26" name="Rectangle 90"/>
          <p:cNvSpPr>
            <a:spLocks noChangeArrowheads="1"/>
          </p:cNvSpPr>
          <p:nvPr/>
        </p:nvSpPr>
        <p:spPr bwMode="auto">
          <a:xfrm>
            <a:off x="2374900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27" name="Rectangle 91"/>
          <p:cNvSpPr>
            <a:spLocks noChangeArrowheads="1"/>
          </p:cNvSpPr>
          <p:nvPr/>
        </p:nvSpPr>
        <p:spPr bwMode="auto">
          <a:xfrm>
            <a:off x="2603500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28" name="Rectangle 92"/>
          <p:cNvSpPr>
            <a:spLocks noChangeArrowheads="1"/>
          </p:cNvSpPr>
          <p:nvPr/>
        </p:nvSpPr>
        <p:spPr bwMode="auto">
          <a:xfrm>
            <a:off x="282416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29" name="Rectangle 93"/>
          <p:cNvSpPr>
            <a:spLocks noChangeArrowheads="1"/>
          </p:cNvSpPr>
          <p:nvPr/>
        </p:nvSpPr>
        <p:spPr bwMode="auto">
          <a:xfrm>
            <a:off x="305276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30" name="Rectangle 94"/>
          <p:cNvSpPr>
            <a:spLocks noChangeArrowheads="1"/>
          </p:cNvSpPr>
          <p:nvPr/>
        </p:nvSpPr>
        <p:spPr bwMode="auto">
          <a:xfrm>
            <a:off x="3289300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31" name="Rectangle 95"/>
          <p:cNvSpPr>
            <a:spLocks noChangeArrowheads="1"/>
          </p:cNvSpPr>
          <p:nvPr/>
        </p:nvSpPr>
        <p:spPr bwMode="auto">
          <a:xfrm>
            <a:off x="3517900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32" name="Rectangle 96"/>
          <p:cNvSpPr>
            <a:spLocks noChangeArrowheads="1"/>
          </p:cNvSpPr>
          <p:nvPr/>
        </p:nvSpPr>
        <p:spPr bwMode="auto">
          <a:xfrm>
            <a:off x="3743325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33" name="Rectangle 97"/>
          <p:cNvSpPr>
            <a:spLocks noChangeArrowheads="1"/>
          </p:cNvSpPr>
          <p:nvPr/>
        </p:nvSpPr>
        <p:spPr bwMode="auto">
          <a:xfrm>
            <a:off x="3971925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34" name="Rectangle 98"/>
          <p:cNvSpPr>
            <a:spLocks noChangeArrowheads="1"/>
          </p:cNvSpPr>
          <p:nvPr/>
        </p:nvSpPr>
        <p:spPr bwMode="auto">
          <a:xfrm>
            <a:off x="420846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35" name="Rectangle 99"/>
          <p:cNvSpPr>
            <a:spLocks noChangeArrowheads="1"/>
          </p:cNvSpPr>
          <p:nvPr/>
        </p:nvSpPr>
        <p:spPr bwMode="auto">
          <a:xfrm>
            <a:off x="443706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36" name="Rectangle 100"/>
          <p:cNvSpPr>
            <a:spLocks noChangeArrowheads="1"/>
          </p:cNvSpPr>
          <p:nvPr/>
        </p:nvSpPr>
        <p:spPr bwMode="auto">
          <a:xfrm>
            <a:off x="467201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37" name="Rectangle 101"/>
          <p:cNvSpPr>
            <a:spLocks noChangeArrowheads="1"/>
          </p:cNvSpPr>
          <p:nvPr/>
        </p:nvSpPr>
        <p:spPr bwMode="auto">
          <a:xfrm>
            <a:off x="490061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38" name="Rectangle 102"/>
          <p:cNvSpPr>
            <a:spLocks noChangeArrowheads="1"/>
          </p:cNvSpPr>
          <p:nvPr/>
        </p:nvSpPr>
        <p:spPr bwMode="auto">
          <a:xfrm>
            <a:off x="5137150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39" name="Rectangle 103"/>
          <p:cNvSpPr>
            <a:spLocks noChangeArrowheads="1"/>
          </p:cNvSpPr>
          <p:nvPr/>
        </p:nvSpPr>
        <p:spPr bwMode="auto">
          <a:xfrm>
            <a:off x="5365750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40" name="Rectangle 104"/>
          <p:cNvSpPr>
            <a:spLocks noChangeArrowheads="1"/>
          </p:cNvSpPr>
          <p:nvPr/>
        </p:nvSpPr>
        <p:spPr bwMode="auto">
          <a:xfrm>
            <a:off x="5591175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41" name="Rectangle 105"/>
          <p:cNvSpPr>
            <a:spLocks noChangeArrowheads="1"/>
          </p:cNvSpPr>
          <p:nvPr/>
        </p:nvSpPr>
        <p:spPr bwMode="auto">
          <a:xfrm>
            <a:off x="5819775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42" name="Rectangle 106"/>
          <p:cNvSpPr>
            <a:spLocks noChangeArrowheads="1"/>
          </p:cNvSpPr>
          <p:nvPr/>
        </p:nvSpPr>
        <p:spPr bwMode="auto">
          <a:xfrm>
            <a:off x="605631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43" name="Rectangle 107"/>
          <p:cNvSpPr>
            <a:spLocks noChangeArrowheads="1"/>
          </p:cNvSpPr>
          <p:nvPr/>
        </p:nvSpPr>
        <p:spPr bwMode="auto">
          <a:xfrm>
            <a:off x="628491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44" name="Rectangle 108"/>
          <p:cNvSpPr>
            <a:spLocks noChangeArrowheads="1"/>
          </p:cNvSpPr>
          <p:nvPr/>
        </p:nvSpPr>
        <p:spPr bwMode="auto">
          <a:xfrm>
            <a:off x="6505575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45" name="Rectangle 109"/>
          <p:cNvSpPr>
            <a:spLocks noChangeArrowheads="1"/>
          </p:cNvSpPr>
          <p:nvPr/>
        </p:nvSpPr>
        <p:spPr bwMode="auto">
          <a:xfrm>
            <a:off x="6734175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46" name="Rectangle 110"/>
          <p:cNvSpPr>
            <a:spLocks noChangeArrowheads="1"/>
          </p:cNvSpPr>
          <p:nvPr/>
        </p:nvSpPr>
        <p:spPr bwMode="auto">
          <a:xfrm>
            <a:off x="697071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47" name="Rectangle 111"/>
          <p:cNvSpPr>
            <a:spLocks noChangeArrowheads="1"/>
          </p:cNvSpPr>
          <p:nvPr/>
        </p:nvSpPr>
        <p:spPr bwMode="auto">
          <a:xfrm>
            <a:off x="7199313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48" name="Rectangle 112"/>
          <p:cNvSpPr>
            <a:spLocks noChangeArrowheads="1"/>
          </p:cNvSpPr>
          <p:nvPr/>
        </p:nvSpPr>
        <p:spPr bwMode="auto">
          <a:xfrm>
            <a:off x="7424738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49" name="Rectangle 113"/>
          <p:cNvSpPr>
            <a:spLocks noChangeArrowheads="1"/>
          </p:cNvSpPr>
          <p:nvPr/>
        </p:nvSpPr>
        <p:spPr bwMode="auto">
          <a:xfrm>
            <a:off x="7653338" y="372745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50" name="Rectangle 114"/>
          <p:cNvSpPr>
            <a:spLocks noChangeArrowheads="1"/>
          </p:cNvSpPr>
          <p:nvPr/>
        </p:nvSpPr>
        <p:spPr bwMode="auto">
          <a:xfrm>
            <a:off x="7889875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51" name="Rectangle 115"/>
          <p:cNvSpPr>
            <a:spLocks noChangeArrowheads="1"/>
          </p:cNvSpPr>
          <p:nvPr/>
        </p:nvSpPr>
        <p:spPr bwMode="auto">
          <a:xfrm>
            <a:off x="8118475" y="372745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053" name="Text Box 117"/>
          <p:cNvSpPr txBox="1">
            <a:spLocks noChangeArrowheads="1"/>
          </p:cNvSpPr>
          <p:nvPr/>
        </p:nvSpPr>
        <p:spPr bwMode="auto">
          <a:xfrm>
            <a:off x="457200" y="322421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0">
                <a:latin typeface="Arial" charset="0"/>
                <a:cs typeface="Arial" charset="0"/>
              </a:rPr>
              <a:t>Parallel Depth First (PDF):</a:t>
            </a:r>
          </a:p>
        </p:txBody>
      </p:sp>
      <p:sp>
        <p:nvSpPr>
          <p:cNvPr id="680054" name="Text Box 118"/>
          <p:cNvSpPr txBox="1">
            <a:spLocks noChangeArrowheads="1"/>
          </p:cNvSpPr>
          <p:nvPr/>
        </p:nvSpPr>
        <p:spPr bwMode="auto">
          <a:xfrm>
            <a:off x="457200" y="8445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0">
                <a:latin typeface="Arial" charset="0"/>
                <a:cs typeface="Arial" charset="0"/>
              </a:rPr>
              <a:t>Work Stealing (WS):</a:t>
            </a:r>
          </a:p>
        </p:txBody>
      </p:sp>
      <p:sp>
        <p:nvSpPr>
          <p:cNvPr id="680055" name="Text Box 119"/>
          <p:cNvSpPr txBox="1">
            <a:spLocks noChangeArrowheads="1"/>
          </p:cNvSpPr>
          <p:nvPr/>
        </p:nvSpPr>
        <p:spPr bwMode="auto">
          <a:xfrm>
            <a:off x="304800" y="6015038"/>
            <a:ext cx="853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Arial" charset="0"/>
                <a:cs typeface="Arial" charset="0"/>
              </a:rPr>
              <a:t>Shared cache = 0.5 *(src array size + dest array size).</a:t>
            </a:r>
          </a:p>
        </p:txBody>
      </p:sp>
      <p:grpSp>
        <p:nvGrpSpPr>
          <p:cNvPr id="680056" name="Group 120"/>
          <p:cNvGrpSpPr>
            <a:grpSpLocks/>
          </p:cNvGrpSpPr>
          <p:nvPr/>
        </p:nvGrpSpPr>
        <p:grpSpPr bwMode="auto">
          <a:xfrm>
            <a:off x="990600" y="1335088"/>
            <a:ext cx="7310438" cy="1706562"/>
            <a:chOff x="616" y="949"/>
            <a:chExt cx="4605" cy="1075"/>
          </a:xfrm>
        </p:grpSpPr>
        <p:sp>
          <p:nvSpPr>
            <p:cNvPr id="680057" name="Rectangle 121"/>
            <p:cNvSpPr>
              <a:spLocks noChangeArrowheads="1"/>
            </p:cNvSpPr>
            <p:nvPr/>
          </p:nvSpPr>
          <p:spPr bwMode="auto">
            <a:xfrm>
              <a:off x="630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58" name="Rectangle 122"/>
            <p:cNvSpPr>
              <a:spLocks noChangeArrowheads="1"/>
            </p:cNvSpPr>
            <p:nvPr/>
          </p:nvSpPr>
          <p:spPr bwMode="auto">
            <a:xfrm>
              <a:off x="616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59" name="Rectangle 123"/>
            <p:cNvSpPr>
              <a:spLocks noChangeArrowheads="1"/>
            </p:cNvSpPr>
            <p:nvPr/>
          </p:nvSpPr>
          <p:spPr bwMode="auto">
            <a:xfrm>
              <a:off x="760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60" name="Rectangle 124"/>
            <p:cNvSpPr>
              <a:spLocks noChangeArrowheads="1"/>
            </p:cNvSpPr>
            <p:nvPr/>
          </p:nvSpPr>
          <p:spPr bwMode="auto">
            <a:xfrm>
              <a:off x="664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61" name="Rectangle 125"/>
            <p:cNvSpPr>
              <a:spLocks noChangeArrowheads="1"/>
            </p:cNvSpPr>
            <p:nvPr/>
          </p:nvSpPr>
          <p:spPr bwMode="auto">
            <a:xfrm>
              <a:off x="724" y="1525"/>
              <a:ext cx="92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62" name="Rectangle 126"/>
            <p:cNvSpPr>
              <a:spLocks noChangeArrowheads="1"/>
            </p:cNvSpPr>
            <p:nvPr/>
          </p:nvSpPr>
          <p:spPr bwMode="auto">
            <a:xfrm>
              <a:off x="856" y="1717"/>
              <a:ext cx="1843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63" name="Rectangle 127"/>
            <p:cNvSpPr>
              <a:spLocks noChangeArrowheads="1"/>
            </p:cNvSpPr>
            <p:nvPr/>
          </p:nvSpPr>
          <p:spPr bwMode="auto">
            <a:xfrm>
              <a:off x="909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64" name="Rectangle 128"/>
            <p:cNvSpPr>
              <a:spLocks noChangeArrowheads="1"/>
            </p:cNvSpPr>
            <p:nvPr/>
          </p:nvSpPr>
          <p:spPr bwMode="auto">
            <a:xfrm>
              <a:off x="1053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65" name="Rectangle 129"/>
            <p:cNvSpPr>
              <a:spLocks noChangeArrowheads="1"/>
            </p:cNvSpPr>
            <p:nvPr/>
          </p:nvSpPr>
          <p:spPr bwMode="auto">
            <a:xfrm>
              <a:off x="923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66" name="Rectangle 130"/>
            <p:cNvSpPr>
              <a:spLocks noChangeArrowheads="1"/>
            </p:cNvSpPr>
            <p:nvPr/>
          </p:nvSpPr>
          <p:spPr bwMode="auto">
            <a:xfrm>
              <a:off x="1195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67" name="Rectangle 131"/>
            <p:cNvSpPr>
              <a:spLocks noChangeArrowheads="1"/>
            </p:cNvSpPr>
            <p:nvPr/>
          </p:nvSpPr>
          <p:spPr bwMode="auto">
            <a:xfrm>
              <a:off x="1339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68" name="Rectangle 132"/>
            <p:cNvSpPr>
              <a:spLocks noChangeArrowheads="1"/>
            </p:cNvSpPr>
            <p:nvPr/>
          </p:nvSpPr>
          <p:spPr bwMode="auto">
            <a:xfrm>
              <a:off x="1209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69" name="Rectangle 133"/>
            <p:cNvSpPr>
              <a:spLocks noChangeArrowheads="1"/>
            </p:cNvSpPr>
            <p:nvPr/>
          </p:nvSpPr>
          <p:spPr bwMode="auto">
            <a:xfrm>
              <a:off x="1243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70" name="Rectangle 134"/>
            <p:cNvSpPr>
              <a:spLocks noChangeArrowheads="1"/>
            </p:cNvSpPr>
            <p:nvPr/>
          </p:nvSpPr>
          <p:spPr bwMode="auto">
            <a:xfrm>
              <a:off x="1488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71" name="Rectangle 135"/>
            <p:cNvSpPr>
              <a:spLocks noChangeArrowheads="1"/>
            </p:cNvSpPr>
            <p:nvPr/>
          </p:nvSpPr>
          <p:spPr bwMode="auto">
            <a:xfrm>
              <a:off x="1632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72" name="Rectangle 136"/>
            <p:cNvSpPr>
              <a:spLocks noChangeArrowheads="1"/>
            </p:cNvSpPr>
            <p:nvPr/>
          </p:nvSpPr>
          <p:spPr bwMode="auto">
            <a:xfrm>
              <a:off x="1502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73" name="Rectangle 137"/>
            <p:cNvSpPr>
              <a:spLocks noChangeArrowheads="1"/>
            </p:cNvSpPr>
            <p:nvPr/>
          </p:nvSpPr>
          <p:spPr bwMode="auto">
            <a:xfrm>
              <a:off x="1771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74" name="Rectangle 138"/>
            <p:cNvSpPr>
              <a:spLocks noChangeArrowheads="1"/>
            </p:cNvSpPr>
            <p:nvPr/>
          </p:nvSpPr>
          <p:spPr bwMode="auto">
            <a:xfrm>
              <a:off x="1915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75" name="Rectangle 139"/>
            <p:cNvSpPr>
              <a:spLocks noChangeArrowheads="1"/>
            </p:cNvSpPr>
            <p:nvPr/>
          </p:nvSpPr>
          <p:spPr bwMode="auto">
            <a:xfrm>
              <a:off x="1785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76" name="Rectangle 140"/>
            <p:cNvSpPr>
              <a:spLocks noChangeArrowheads="1"/>
            </p:cNvSpPr>
            <p:nvPr/>
          </p:nvSpPr>
          <p:spPr bwMode="auto">
            <a:xfrm>
              <a:off x="1819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77" name="Rectangle 141"/>
            <p:cNvSpPr>
              <a:spLocks noChangeArrowheads="1"/>
            </p:cNvSpPr>
            <p:nvPr/>
          </p:nvSpPr>
          <p:spPr bwMode="auto">
            <a:xfrm>
              <a:off x="1879" y="1525"/>
              <a:ext cx="92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78" name="Rectangle 142"/>
            <p:cNvSpPr>
              <a:spLocks noChangeArrowheads="1"/>
            </p:cNvSpPr>
            <p:nvPr/>
          </p:nvSpPr>
          <p:spPr bwMode="auto">
            <a:xfrm>
              <a:off x="2064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79" name="Rectangle 143"/>
            <p:cNvSpPr>
              <a:spLocks noChangeArrowheads="1"/>
            </p:cNvSpPr>
            <p:nvPr/>
          </p:nvSpPr>
          <p:spPr bwMode="auto">
            <a:xfrm>
              <a:off x="2208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80" name="Rectangle 144"/>
            <p:cNvSpPr>
              <a:spLocks noChangeArrowheads="1"/>
            </p:cNvSpPr>
            <p:nvPr/>
          </p:nvSpPr>
          <p:spPr bwMode="auto">
            <a:xfrm>
              <a:off x="2078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81" name="Rectangle 145"/>
            <p:cNvSpPr>
              <a:spLocks noChangeArrowheads="1"/>
            </p:cNvSpPr>
            <p:nvPr/>
          </p:nvSpPr>
          <p:spPr bwMode="auto">
            <a:xfrm>
              <a:off x="2350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82" name="Rectangle 146"/>
            <p:cNvSpPr>
              <a:spLocks noChangeArrowheads="1"/>
            </p:cNvSpPr>
            <p:nvPr/>
          </p:nvSpPr>
          <p:spPr bwMode="auto">
            <a:xfrm>
              <a:off x="2494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83" name="Rectangle 147"/>
            <p:cNvSpPr>
              <a:spLocks noChangeArrowheads="1"/>
            </p:cNvSpPr>
            <p:nvPr/>
          </p:nvSpPr>
          <p:spPr bwMode="auto">
            <a:xfrm>
              <a:off x="2364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84" name="Rectangle 148"/>
            <p:cNvSpPr>
              <a:spLocks noChangeArrowheads="1"/>
            </p:cNvSpPr>
            <p:nvPr/>
          </p:nvSpPr>
          <p:spPr bwMode="auto">
            <a:xfrm>
              <a:off x="2398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85" name="Rectangle 149"/>
            <p:cNvSpPr>
              <a:spLocks noChangeArrowheads="1"/>
            </p:cNvSpPr>
            <p:nvPr/>
          </p:nvSpPr>
          <p:spPr bwMode="auto">
            <a:xfrm>
              <a:off x="2643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86" name="Rectangle 150"/>
            <p:cNvSpPr>
              <a:spLocks noChangeArrowheads="1"/>
            </p:cNvSpPr>
            <p:nvPr/>
          </p:nvSpPr>
          <p:spPr bwMode="auto">
            <a:xfrm>
              <a:off x="2787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87" name="Rectangle 151"/>
            <p:cNvSpPr>
              <a:spLocks noChangeArrowheads="1"/>
            </p:cNvSpPr>
            <p:nvPr/>
          </p:nvSpPr>
          <p:spPr bwMode="auto">
            <a:xfrm>
              <a:off x="2657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88" name="Rectangle 152"/>
            <p:cNvSpPr>
              <a:spLocks noChangeArrowheads="1"/>
            </p:cNvSpPr>
            <p:nvPr/>
          </p:nvSpPr>
          <p:spPr bwMode="auto">
            <a:xfrm>
              <a:off x="2935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89" name="Rectangle 153"/>
            <p:cNvSpPr>
              <a:spLocks noChangeArrowheads="1"/>
            </p:cNvSpPr>
            <p:nvPr/>
          </p:nvSpPr>
          <p:spPr bwMode="auto">
            <a:xfrm>
              <a:off x="3079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90" name="Rectangle 154"/>
            <p:cNvSpPr>
              <a:spLocks noChangeArrowheads="1"/>
            </p:cNvSpPr>
            <p:nvPr/>
          </p:nvSpPr>
          <p:spPr bwMode="auto">
            <a:xfrm>
              <a:off x="2949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91" name="Rectangle 155"/>
            <p:cNvSpPr>
              <a:spLocks noChangeArrowheads="1"/>
            </p:cNvSpPr>
            <p:nvPr/>
          </p:nvSpPr>
          <p:spPr bwMode="auto">
            <a:xfrm>
              <a:off x="2983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92" name="Rectangle 156"/>
            <p:cNvSpPr>
              <a:spLocks noChangeArrowheads="1"/>
            </p:cNvSpPr>
            <p:nvPr/>
          </p:nvSpPr>
          <p:spPr bwMode="auto">
            <a:xfrm>
              <a:off x="3043" y="1525"/>
              <a:ext cx="92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93" name="Rectangle 157"/>
            <p:cNvSpPr>
              <a:spLocks noChangeArrowheads="1"/>
            </p:cNvSpPr>
            <p:nvPr/>
          </p:nvSpPr>
          <p:spPr bwMode="auto">
            <a:xfrm>
              <a:off x="3175" y="1717"/>
              <a:ext cx="1843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94" name="Rectangle 158"/>
            <p:cNvSpPr>
              <a:spLocks noChangeArrowheads="1"/>
            </p:cNvSpPr>
            <p:nvPr/>
          </p:nvSpPr>
          <p:spPr bwMode="auto">
            <a:xfrm>
              <a:off x="3228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95" name="Rectangle 159"/>
            <p:cNvSpPr>
              <a:spLocks noChangeArrowheads="1"/>
            </p:cNvSpPr>
            <p:nvPr/>
          </p:nvSpPr>
          <p:spPr bwMode="auto">
            <a:xfrm>
              <a:off x="3372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96" name="Rectangle 160"/>
            <p:cNvSpPr>
              <a:spLocks noChangeArrowheads="1"/>
            </p:cNvSpPr>
            <p:nvPr/>
          </p:nvSpPr>
          <p:spPr bwMode="auto">
            <a:xfrm>
              <a:off x="3242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97" name="Rectangle 161"/>
            <p:cNvSpPr>
              <a:spLocks noChangeArrowheads="1"/>
            </p:cNvSpPr>
            <p:nvPr/>
          </p:nvSpPr>
          <p:spPr bwMode="auto">
            <a:xfrm>
              <a:off x="3514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98" name="Rectangle 162"/>
            <p:cNvSpPr>
              <a:spLocks noChangeArrowheads="1"/>
            </p:cNvSpPr>
            <p:nvPr/>
          </p:nvSpPr>
          <p:spPr bwMode="auto">
            <a:xfrm>
              <a:off x="3658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099" name="Rectangle 163"/>
            <p:cNvSpPr>
              <a:spLocks noChangeArrowheads="1"/>
            </p:cNvSpPr>
            <p:nvPr/>
          </p:nvSpPr>
          <p:spPr bwMode="auto">
            <a:xfrm>
              <a:off x="3528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00" name="Rectangle 164"/>
            <p:cNvSpPr>
              <a:spLocks noChangeArrowheads="1"/>
            </p:cNvSpPr>
            <p:nvPr/>
          </p:nvSpPr>
          <p:spPr bwMode="auto">
            <a:xfrm>
              <a:off x="3562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01" name="Rectangle 165"/>
            <p:cNvSpPr>
              <a:spLocks noChangeArrowheads="1"/>
            </p:cNvSpPr>
            <p:nvPr/>
          </p:nvSpPr>
          <p:spPr bwMode="auto">
            <a:xfrm>
              <a:off x="3807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02" name="Rectangle 166"/>
            <p:cNvSpPr>
              <a:spLocks noChangeArrowheads="1"/>
            </p:cNvSpPr>
            <p:nvPr/>
          </p:nvSpPr>
          <p:spPr bwMode="auto">
            <a:xfrm>
              <a:off x="3951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03" name="Rectangle 167"/>
            <p:cNvSpPr>
              <a:spLocks noChangeArrowheads="1"/>
            </p:cNvSpPr>
            <p:nvPr/>
          </p:nvSpPr>
          <p:spPr bwMode="auto">
            <a:xfrm>
              <a:off x="3821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04" name="Rectangle 168"/>
            <p:cNvSpPr>
              <a:spLocks noChangeArrowheads="1"/>
            </p:cNvSpPr>
            <p:nvPr/>
          </p:nvSpPr>
          <p:spPr bwMode="auto">
            <a:xfrm>
              <a:off x="4090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05" name="Rectangle 169"/>
            <p:cNvSpPr>
              <a:spLocks noChangeArrowheads="1"/>
            </p:cNvSpPr>
            <p:nvPr/>
          </p:nvSpPr>
          <p:spPr bwMode="auto">
            <a:xfrm>
              <a:off x="4234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06" name="Rectangle 170"/>
            <p:cNvSpPr>
              <a:spLocks noChangeArrowheads="1"/>
            </p:cNvSpPr>
            <p:nvPr/>
          </p:nvSpPr>
          <p:spPr bwMode="auto">
            <a:xfrm>
              <a:off x="4104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07" name="Rectangle 171"/>
            <p:cNvSpPr>
              <a:spLocks noChangeArrowheads="1"/>
            </p:cNvSpPr>
            <p:nvPr/>
          </p:nvSpPr>
          <p:spPr bwMode="auto">
            <a:xfrm>
              <a:off x="4138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08" name="Rectangle 172"/>
            <p:cNvSpPr>
              <a:spLocks noChangeArrowheads="1"/>
            </p:cNvSpPr>
            <p:nvPr/>
          </p:nvSpPr>
          <p:spPr bwMode="auto">
            <a:xfrm>
              <a:off x="4198" y="1525"/>
              <a:ext cx="92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09" name="Rectangle 173"/>
            <p:cNvSpPr>
              <a:spLocks noChangeArrowheads="1"/>
            </p:cNvSpPr>
            <p:nvPr/>
          </p:nvSpPr>
          <p:spPr bwMode="auto">
            <a:xfrm>
              <a:off x="4383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10" name="Rectangle 174"/>
            <p:cNvSpPr>
              <a:spLocks noChangeArrowheads="1"/>
            </p:cNvSpPr>
            <p:nvPr/>
          </p:nvSpPr>
          <p:spPr bwMode="auto">
            <a:xfrm>
              <a:off x="4527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11" name="Rectangle 175"/>
            <p:cNvSpPr>
              <a:spLocks noChangeArrowheads="1"/>
            </p:cNvSpPr>
            <p:nvPr/>
          </p:nvSpPr>
          <p:spPr bwMode="auto">
            <a:xfrm>
              <a:off x="4397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12" name="Rectangle 176"/>
            <p:cNvSpPr>
              <a:spLocks noChangeArrowheads="1"/>
            </p:cNvSpPr>
            <p:nvPr/>
          </p:nvSpPr>
          <p:spPr bwMode="auto">
            <a:xfrm>
              <a:off x="4669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13" name="Rectangle 177"/>
            <p:cNvSpPr>
              <a:spLocks noChangeArrowheads="1"/>
            </p:cNvSpPr>
            <p:nvPr/>
          </p:nvSpPr>
          <p:spPr bwMode="auto">
            <a:xfrm>
              <a:off x="4813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14" name="Rectangle 178"/>
            <p:cNvSpPr>
              <a:spLocks noChangeArrowheads="1"/>
            </p:cNvSpPr>
            <p:nvPr/>
          </p:nvSpPr>
          <p:spPr bwMode="auto">
            <a:xfrm>
              <a:off x="4683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15" name="Rectangle 179"/>
            <p:cNvSpPr>
              <a:spLocks noChangeArrowheads="1"/>
            </p:cNvSpPr>
            <p:nvPr/>
          </p:nvSpPr>
          <p:spPr bwMode="auto">
            <a:xfrm>
              <a:off x="4717" y="1333"/>
              <a:ext cx="461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16" name="Rectangle 180"/>
            <p:cNvSpPr>
              <a:spLocks noChangeArrowheads="1"/>
            </p:cNvSpPr>
            <p:nvPr/>
          </p:nvSpPr>
          <p:spPr bwMode="auto">
            <a:xfrm>
              <a:off x="4962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17" name="Rectangle 181"/>
            <p:cNvSpPr>
              <a:spLocks noChangeArrowheads="1"/>
            </p:cNvSpPr>
            <p:nvPr/>
          </p:nvSpPr>
          <p:spPr bwMode="auto">
            <a:xfrm>
              <a:off x="5106" y="949"/>
              <a:ext cx="11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18" name="Rectangle 182"/>
            <p:cNvSpPr>
              <a:spLocks noChangeArrowheads="1"/>
            </p:cNvSpPr>
            <p:nvPr/>
          </p:nvSpPr>
          <p:spPr bwMode="auto">
            <a:xfrm>
              <a:off x="4976" y="1141"/>
              <a:ext cx="230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119" name="Rectangle 183"/>
            <p:cNvSpPr>
              <a:spLocks noChangeArrowheads="1"/>
            </p:cNvSpPr>
            <p:nvPr/>
          </p:nvSpPr>
          <p:spPr bwMode="auto">
            <a:xfrm>
              <a:off x="1101" y="1909"/>
              <a:ext cx="3685" cy="1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80120" name="Rectangle 184"/>
          <p:cNvSpPr>
            <a:spLocks noChangeArrowheads="1"/>
          </p:cNvSpPr>
          <p:nvPr/>
        </p:nvSpPr>
        <p:spPr bwMode="auto">
          <a:xfrm>
            <a:off x="995363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21" name="Rectangle 185"/>
          <p:cNvSpPr>
            <a:spLocks noChangeArrowheads="1"/>
          </p:cNvSpPr>
          <p:nvPr/>
        </p:nvSpPr>
        <p:spPr bwMode="auto">
          <a:xfrm>
            <a:off x="1223963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22" name="Rectangle 186"/>
          <p:cNvSpPr>
            <a:spLocks noChangeArrowheads="1"/>
          </p:cNvSpPr>
          <p:nvPr/>
        </p:nvSpPr>
        <p:spPr bwMode="auto">
          <a:xfrm>
            <a:off x="1460500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23" name="Rectangle 187"/>
          <p:cNvSpPr>
            <a:spLocks noChangeArrowheads="1"/>
          </p:cNvSpPr>
          <p:nvPr/>
        </p:nvSpPr>
        <p:spPr bwMode="auto">
          <a:xfrm>
            <a:off x="1689100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24" name="Rectangle 188"/>
          <p:cNvSpPr>
            <a:spLocks noChangeArrowheads="1"/>
          </p:cNvSpPr>
          <p:nvPr/>
        </p:nvSpPr>
        <p:spPr bwMode="auto">
          <a:xfrm>
            <a:off x="191452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25" name="Rectangle 189"/>
          <p:cNvSpPr>
            <a:spLocks noChangeArrowheads="1"/>
          </p:cNvSpPr>
          <p:nvPr/>
        </p:nvSpPr>
        <p:spPr bwMode="auto">
          <a:xfrm>
            <a:off x="214312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26" name="Rectangle 190"/>
          <p:cNvSpPr>
            <a:spLocks noChangeArrowheads="1"/>
          </p:cNvSpPr>
          <p:nvPr/>
        </p:nvSpPr>
        <p:spPr bwMode="auto">
          <a:xfrm>
            <a:off x="2379663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27" name="Rectangle 191"/>
          <p:cNvSpPr>
            <a:spLocks noChangeArrowheads="1"/>
          </p:cNvSpPr>
          <p:nvPr/>
        </p:nvSpPr>
        <p:spPr bwMode="auto">
          <a:xfrm>
            <a:off x="2608263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28" name="Rectangle 192"/>
          <p:cNvSpPr>
            <a:spLocks noChangeArrowheads="1"/>
          </p:cNvSpPr>
          <p:nvPr/>
        </p:nvSpPr>
        <p:spPr bwMode="auto">
          <a:xfrm>
            <a:off x="282892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29" name="Rectangle 193"/>
          <p:cNvSpPr>
            <a:spLocks noChangeArrowheads="1"/>
          </p:cNvSpPr>
          <p:nvPr/>
        </p:nvSpPr>
        <p:spPr bwMode="auto">
          <a:xfrm>
            <a:off x="305752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30" name="Rectangle 194"/>
          <p:cNvSpPr>
            <a:spLocks noChangeArrowheads="1"/>
          </p:cNvSpPr>
          <p:nvPr/>
        </p:nvSpPr>
        <p:spPr bwMode="auto">
          <a:xfrm>
            <a:off x="3294063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31" name="Rectangle 195"/>
          <p:cNvSpPr>
            <a:spLocks noChangeArrowheads="1"/>
          </p:cNvSpPr>
          <p:nvPr/>
        </p:nvSpPr>
        <p:spPr bwMode="auto">
          <a:xfrm>
            <a:off x="3522663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32" name="Rectangle 196"/>
          <p:cNvSpPr>
            <a:spLocks noChangeArrowheads="1"/>
          </p:cNvSpPr>
          <p:nvPr/>
        </p:nvSpPr>
        <p:spPr bwMode="auto">
          <a:xfrm>
            <a:off x="3748088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33" name="Rectangle 197"/>
          <p:cNvSpPr>
            <a:spLocks noChangeArrowheads="1"/>
          </p:cNvSpPr>
          <p:nvPr/>
        </p:nvSpPr>
        <p:spPr bwMode="auto">
          <a:xfrm>
            <a:off x="3976688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34" name="Rectangle 198"/>
          <p:cNvSpPr>
            <a:spLocks noChangeArrowheads="1"/>
          </p:cNvSpPr>
          <p:nvPr/>
        </p:nvSpPr>
        <p:spPr bwMode="auto">
          <a:xfrm>
            <a:off x="421322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35" name="Rectangle 199"/>
          <p:cNvSpPr>
            <a:spLocks noChangeArrowheads="1"/>
          </p:cNvSpPr>
          <p:nvPr/>
        </p:nvSpPr>
        <p:spPr bwMode="auto">
          <a:xfrm>
            <a:off x="444182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36" name="Rectangle 200"/>
          <p:cNvSpPr>
            <a:spLocks noChangeArrowheads="1"/>
          </p:cNvSpPr>
          <p:nvPr/>
        </p:nvSpPr>
        <p:spPr bwMode="auto">
          <a:xfrm>
            <a:off x="467677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37" name="Rectangle 201"/>
          <p:cNvSpPr>
            <a:spLocks noChangeArrowheads="1"/>
          </p:cNvSpPr>
          <p:nvPr/>
        </p:nvSpPr>
        <p:spPr bwMode="auto">
          <a:xfrm>
            <a:off x="490537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38" name="Rectangle 202"/>
          <p:cNvSpPr>
            <a:spLocks noChangeArrowheads="1"/>
          </p:cNvSpPr>
          <p:nvPr/>
        </p:nvSpPr>
        <p:spPr bwMode="auto">
          <a:xfrm>
            <a:off x="5141913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39" name="Rectangle 203"/>
          <p:cNvSpPr>
            <a:spLocks noChangeArrowheads="1"/>
          </p:cNvSpPr>
          <p:nvPr/>
        </p:nvSpPr>
        <p:spPr bwMode="auto">
          <a:xfrm>
            <a:off x="5370513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40" name="Rectangle 204"/>
          <p:cNvSpPr>
            <a:spLocks noChangeArrowheads="1"/>
          </p:cNvSpPr>
          <p:nvPr/>
        </p:nvSpPr>
        <p:spPr bwMode="auto">
          <a:xfrm>
            <a:off x="5595938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41" name="Rectangle 205"/>
          <p:cNvSpPr>
            <a:spLocks noChangeArrowheads="1"/>
          </p:cNvSpPr>
          <p:nvPr/>
        </p:nvSpPr>
        <p:spPr bwMode="auto">
          <a:xfrm>
            <a:off x="5824538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42" name="Rectangle 206"/>
          <p:cNvSpPr>
            <a:spLocks noChangeArrowheads="1"/>
          </p:cNvSpPr>
          <p:nvPr/>
        </p:nvSpPr>
        <p:spPr bwMode="auto">
          <a:xfrm>
            <a:off x="606107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43" name="Rectangle 207"/>
          <p:cNvSpPr>
            <a:spLocks noChangeArrowheads="1"/>
          </p:cNvSpPr>
          <p:nvPr/>
        </p:nvSpPr>
        <p:spPr bwMode="auto">
          <a:xfrm>
            <a:off x="628967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44" name="Rectangle 208"/>
          <p:cNvSpPr>
            <a:spLocks noChangeArrowheads="1"/>
          </p:cNvSpPr>
          <p:nvPr/>
        </p:nvSpPr>
        <p:spPr bwMode="auto">
          <a:xfrm>
            <a:off x="6510338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45" name="Rectangle 209"/>
          <p:cNvSpPr>
            <a:spLocks noChangeArrowheads="1"/>
          </p:cNvSpPr>
          <p:nvPr/>
        </p:nvSpPr>
        <p:spPr bwMode="auto">
          <a:xfrm>
            <a:off x="6738938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46" name="Rectangle 210"/>
          <p:cNvSpPr>
            <a:spLocks noChangeArrowheads="1"/>
          </p:cNvSpPr>
          <p:nvPr/>
        </p:nvSpPr>
        <p:spPr bwMode="auto">
          <a:xfrm>
            <a:off x="697547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47" name="Rectangle 211"/>
          <p:cNvSpPr>
            <a:spLocks noChangeArrowheads="1"/>
          </p:cNvSpPr>
          <p:nvPr/>
        </p:nvSpPr>
        <p:spPr bwMode="auto">
          <a:xfrm>
            <a:off x="7204075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48" name="Rectangle 212"/>
          <p:cNvSpPr>
            <a:spLocks noChangeArrowheads="1"/>
          </p:cNvSpPr>
          <p:nvPr/>
        </p:nvSpPr>
        <p:spPr bwMode="auto">
          <a:xfrm>
            <a:off x="7429500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49" name="Rectangle 213"/>
          <p:cNvSpPr>
            <a:spLocks noChangeArrowheads="1"/>
          </p:cNvSpPr>
          <p:nvPr/>
        </p:nvSpPr>
        <p:spPr bwMode="auto">
          <a:xfrm>
            <a:off x="7658100" y="1335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50" name="Rectangle 214"/>
          <p:cNvSpPr>
            <a:spLocks noChangeArrowheads="1"/>
          </p:cNvSpPr>
          <p:nvPr/>
        </p:nvSpPr>
        <p:spPr bwMode="auto">
          <a:xfrm>
            <a:off x="7894638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51" name="Rectangle 215"/>
          <p:cNvSpPr>
            <a:spLocks noChangeArrowheads="1"/>
          </p:cNvSpPr>
          <p:nvPr/>
        </p:nvSpPr>
        <p:spPr bwMode="auto">
          <a:xfrm>
            <a:off x="8123238" y="1335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52" name="Rectangle 216"/>
          <p:cNvSpPr>
            <a:spLocks noChangeArrowheads="1"/>
          </p:cNvSpPr>
          <p:nvPr/>
        </p:nvSpPr>
        <p:spPr bwMode="auto">
          <a:xfrm>
            <a:off x="1477963" y="40322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53" name="Rectangle 217"/>
          <p:cNvSpPr>
            <a:spLocks noChangeArrowheads="1"/>
          </p:cNvSpPr>
          <p:nvPr/>
        </p:nvSpPr>
        <p:spPr bwMode="auto">
          <a:xfrm>
            <a:off x="1012825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54" name="Rectangle 218"/>
          <p:cNvSpPr>
            <a:spLocks noChangeArrowheads="1"/>
          </p:cNvSpPr>
          <p:nvPr/>
        </p:nvSpPr>
        <p:spPr bwMode="auto">
          <a:xfrm>
            <a:off x="2397125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55" name="Rectangle 219"/>
          <p:cNvSpPr>
            <a:spLocks noChangeArrowheads="1"/>
          </p:cNvSpPr>
          <p:nvPr/>
        </p:nvSpPr>
        <p:spPr bwMode="auto">
          <a:xfrm>
            <a:off x="1931988" y="40322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56" name="Rectangle 220"/>
          <p:cNvSpPr>
            <a:spLocks noChangeArrowheads="1"/>
          </p:cNvSpPr>
          <p:nvPr/>
        </p:nvSpPr>
        <p:spPr bwMode="auto">
          <a:xfrm>
            <a:off x="2844800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57" name="Rectangle 221"/>
          <p:cNvSpPr>
            <a:spLocks noChangeArrowheads="1"/>
          </p:cNvSpPr>
          <p:nvPr/>
        </p:nvSpPr>
        <p:spPr bwMode="auto">
          <a:xfrm>
            <a:off x="3313113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58" name="Rectangle 222"/>
          <p:cNvSpPr>
            <a:spLocks noChangeArrowheads="1"/>
          </p:cNvSpPr>
          <p:nvPr/>
        </p:nvSpPr>
        <p:spPr bwMode="auto">
          <a:xfrm>
            <a:off x="3767138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59" name="Rectangle 223"/>
          <p:cNvSpPr>
            <a:spLocks noChangeArrowheads="1"/>
          </p:cNvSpPr>
          <p:nvPr/>
        </p:nvSpPr>
        <p:spPr bwMode="auto">
          <a:xfrm>
            <a:off x="4230688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60" name="Rectangle 224"/>
          <p:cNvSpPr>
            <a:spLocks noChangeArrowheads="1"/>
          </p:cNvSpPr>
          <p:nvPr/>
        </p:nvSpPr>
        <p:spPr bwMode="auto">
          <a:xfrm>
            <a:off x="4694238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61" name="Rectangle 225"/>
          <p:cNvSpPr>
            <a:spLocks noChangeArrowheads="1"/>
          </p:cNvSpPr>
          <p:nvPr/>
        </p:nvSpPr>
        <p:spPr bwMode="auto">
          <a:xfrm>
            <a:off x="5159375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62" name="Rectangle 226"/>
          <p:cNvSpPr>
            <a:spLocks noChangeArrowheads="1"/>
          </p:cNvSpPr>
          <p:nvPr/>
        </p:nvSpPr>
        <p:spPr bwMode="auto">
          <a:xfrm>
            <a:off x="5614988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63" name="Rectangle 227"/>
          <p:cNvSpPr>
            <a:spLocks noChangeArrowheads="1"/>
          </p:cNvSpPr>
          <p:nvPr/>
        </p:nvSpPr>
        <p:spPr bwMode="auto">
          <a:xfrm>
            <a:off x="6080125" y="40322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64" name="Rectangle 228"/>
          <p:cNvSpPr>
            <a:spLocks noChangeArrowheads="1"/>
          </p:cNvSpPr>
          <p:nvPr/>
        </p:nvSpPr>
        <p:spPr bwMode="auto">
          <a:xfrm>
            <a:off x="6527800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65" name="Rectangle 229"/>
          <p:cNvSpPr>
            <a:spLocks noChangeArrowheads="1"/>
          </p:cNvSpPr>
          <p:nvPr/>
        </p:nvSpPr>
        <p:spPr bwMode="auto">
          <a:xfrm>
            <a:off x="6992938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66" name="Rectangle 230"/>
          <p:cNvSpPr>
            <a:spLocks noChangeArrowheads="1"/>
          </p:cNvSpPr>
          <p:nvPr/>
        </p:nvSpPr>
        <p:spPr bwMode="auto">
          <a:xfrm>
            <a:off x="7448550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67" name="Rectangle 231"/>
          <p:cNvSpPr>
            <a:spLocks noChangeArrowheads="1"/>
          </p:cNvSpPr>
          <p:nvPr/>
        </p:nvSpPr>
        <p:spPr bwMode="auto">
          <a:xfrm>
            <a:off x="7910513" y="4030663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68" name="Rectangle 232"/>
          <p:cNvSpPr>
            <a:spLocks noChangeArrowheads="1"/>
          </p:cNvSpPr>
          <p:nvPr/>
        </p:nvSpPr>
        <p:spPr bwMode="auto">
          <a:xfrm>
            <a:off x="1477963" y="1633538"/>
            <a:ext cx="182562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69" name="Rectangle 233"/>
          <p:cNvSpPr>
            <a:spLocks noChangeArrowheads="1"/>
          </p:cNvSpPr>
          <p:nvPr/>
        </p:nvSpPr>
        <p:spPr bwMode="auto">
          <a:xfrm>
            <a:off x="1012825" y="16319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70" name="Rectangle 234"/>
          <p:cNvSpPr>
            <a:spLocks noChangeArrowheads="1"/>
          </p:cNvSpPr>
          <p:nvPr/>
        </p:nvSpPr>
        <p:spPr bwMode="auto">
          <a:xfrm>
            <a:off x="2397125" y="16319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71" name="Rectangle 235"/>
          <p:cNvSpPr>
            <a:spLocks noChangeArrowheads="1"/>
          </p:cNvSpPr>
          <p:nvPr/>
        </p:nvSpPr>
        <p:spPr bwMode="auto">
          <a:xfrm>
            <a:off x="1931988" y="1633538"/>
            <a:ext cx="182562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72" name="Rectangle 236"/>
          <p:cNvSpPr>
            <a:spLocks noChangeArrowheads="1"/>
          </p:cNvSpPr>
          <p:nvPr/>
        </p:nvSpPr>
        <p:spPr bwMode="auto">
          <a:xfrm>
            <a:off x="2844800" y="16319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73" name="Rectangle 237"/>
          <p:cNvSpPr>
            <a:spLocks noChangeArrowheads="1"/>
          </p:cNvSpPr>
          <p:nvPr/>
        </p:nvSpPr>
        <p:spPr bwMode="auto">
          <a:xfrm>
            <a:off x="3313113" y="1631950"/>
            <a:ext cx="182562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74" name="Rectangle 238"/>
          <p:cNvSpPr>
            <a:spLocks noChangeArrowheads="1"/>
          </p:cNvSpPr>
          <p:nvPr/>
        </p:nvSpPr>
        <p:spPr bwMode="auto">
          <a:xfrm>
            <a:off x="3767138" y="1631950"/>
            <a:ext cx="182562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75" name="Rectangle 239"/>
          <p:cNvSpPr>
            <a:spLocks noChangeArrowheads="1"/>
          </p:cNvSpPr>
          <p:nvPr/>
        </p:nvSpPr>
        <p:spPr bwMode="auto">
          <a:xfrm>
            <a:off x="4230688" y="1631950"/>
            <a:ext cx="182562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76" name="Rectangle 240"/>
          <p:cNvSpPr>
            <a:spLocks noChangeArrowheads="1"/>
          </p:cNvSpPr>
          <p:nvPr/>
        </p:nvSpPr>
        <p:spPr bwMode="auto">
          <a:xfrm>
            <a:off x="4694238" y="1631950"/>
            <a:ext cx="182562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77" name="Rectangle 241"/>
          <p:cNvSpPr>
            <a:spLocks noChangeArrowheads="1"/>
          </p:cNvSpPr>
          <p:nvPr/>
        </p:nvSpPr>
        <p:spPr bwMode="auto">
          <a:xfrm>
            <a:off x="5159375" y="16319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78" name="Rectangle 242"/>
          <p:cNvSpPr>
            <a:spLocks noChangeArrowheads="1"/>
          </p:cNvSpPr>
          <p:nvPr/>
        </p:nvSpPr>
        <p:spPr bwMode="auto">
          <a:xfrm>
            <a:off x="5614988" y="1631950"/>
            <a:ext cx="182562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79" name="Rectangle 243"/>
          <p:cNvSpPr>
            <a:spLocks noChangeArrowheads="1"/>
          </p:cNvSpPr>
          <p:nvPr/>
        </p:nvSpPr>
        <p:spPr bwMode="auto">
          <a:xfrm>
            <a:off x="6080125" y="1633538"/>
            <a:ext cx="182563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80" name="Rectangle 244"/>
          <p:cNvSpPr>
            <a:spLocks noChangeArrowheads="1"/>
          </p:cNvSpPr>
          <p:nvPr/>
        </p:nvSpPr>
        <p:spPr bwMode="auto">
          <a:xfrm>
            <a:off x="6527800" y="16319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81" name="Rectangle 245"/>
          <p:cNvSpPr>
            <a:spLocks noChangeArrowheads="1"/>
          </p:cNvSpPr>
          <p:nvPr/>
        </p:nvSpPr>
        <p:spPr bwMode="auto">
          <a:xfrm>
            <a:off x="6992938" y="1631950"/>
            <a:ext cx="182562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82" name="Rectangle 246"/>
          <p:cNvSpPr>
            <a:spLocks noChangeArrowheads="1"/>
          </p:cNvSpPr>
          <p:nvPr/>
        </p:nvSpPr>
        <p:spPr bwMode="auto">
          <a:xfrm>
            <a:off x="7448550" y="16319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83" name="Rectangle 247"/>
          <p:cNvSpPr>
            <a:spLocks noChangeArrowheads="1"/>
          </p:cNvSpPr>
          <p:nvPr/>
        </p:nvSpPr>
        <p:spPr bwMode="auto">
          <a:xfrm>
            <a:off x="7910513" y="1631950"/>
            <a:ext cx="182562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84" name="Rectangle 248"/>
          <p:cNvSpPr>
            <a:spLocks noChangeArrowheads="1"/>
          </p:cNvSpPr>
          <p:nvPr/>
        </p:nvSpPr>
        <p:spPr bwMode="auto">
          <a:xfrm>
            <a:off x="1068388" y="4337050"/>
            <a:ext cx="731837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85" name="Rectangle 249"/>
          <p:cNvSpPr>
            <a:spLocks noChangeArrowheads="1"/>
          </p:cNvSpPr>
          <p:nvPr/>
        </p:nvSpPr>
        <p:spPr bwMode="auto">
          <a:xfrm>
            <a:off x="1985963" y="4337050"/>
            <a:ext cx="731837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86" name="Rectangle 250"/>
          <p:cNvSpPr>
            <a:spLocks noChangeArrowheads="1"/>
          </p:cNvSpPr>
          <p:nvPr/>
        </p:nvSpPr>
        <p:spPr bwMode="auto">
          <a:xfrm>
            <a:off x="2901950" y="4335463"/>
            <a:ext cx="731838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87" name="Rectangle 251"/>
          <p:cNvSpPr>
            <a:spLocks noChangeArrowheads="1"/>
          </p:cNvSpPr>
          <p:nvPr/>
        </p:nvSpPr>
        <p:spPr bwMode="auto">
          <a:xfrm>
            <a:off x="3817938" y="4337050"/>
            <a:ext cx="731837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88" name="Rectangle 252"/>
          <p:cNvSpPr>
            <a:spLocks noChangeArrowheads="1"/>
          </p:cNvSpPr>
          <p:nvPr/>
        </p:nvSpPr>
        <p:spPr bwMode="auto">
          <a:xfrm>
            <a:off x="4748213" y="4335463"/>
            <a:ext cx="731837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89" name="Rectangle 253"/>
          <p:cNvSpPr>
            <a:spLocks noChangeArrowheads="1"/>
          </p:cNvSpPr>
          <p:nvPr/>
        </p:nvSpPr>
        <p:spPr bwMode="auto">
          <a:xfrm>
            <a:off x="5667375" y="4335463"/>
            <a:ext cx="731838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90" name="Rectangle 254"/>
          <p:cNvSpPr>
            <a:spLocks noChangeArrowheads="1"/>
          </p:cNvSpPr>
          <p:nvPr/>
        </p:nvSpPr>
        <p:spPr bwMode="auto">
          <a:xfrm>
            <a:off x="6581775" y="4335463"/>
            <a:ext cx="731838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91" name="Rectangle 255"/>
          <p:cNvSpPr>
            <a:spLocks noChangeArrowheads="1"/>
          </p:cNvSpPr>
          <p:nvPr/>
        </p:nvSpPr>
        <p:spPr bwMode="auto">
          <a:xfrm>
            <a:off x="7500938" y="4337050"/>
            <a:ext cx="731837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92" name="Rectangle 256"/>
          <p:cNvSpPr>
            <a:spLocks noChangeArrowheads="1"/>
          </p:cNvSpPr>
          <p:nvPr/>
        </p:nvSpPr>
        <p:spPr bwMode="auto">
          <a:xfrm>
            <a:off x="1068388" y="1938338"/>
            <a:ext cx="182562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93" name="Rectangle 257"/>
          <p:cNvSpPr>
            <a:spLocks noChangeArrowheads="1"/>
          </p:cNvSpPr>
          <p:nvPr/>
        </p:nvSpPr>
        <p:spPr bwMode="auto">
          <a:xfrm>
            <a:off x="1985963" y="1938338"/>
            <a:ext cx="182562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94" name="Rectangle 258"/>
          <p:cNvSpPr>
            <a:spLocks noChangeArrowheads="1"/>
          </p:cNvSpPr>
          <p:nvPr/>
        </p:nvSpPr>
        <p:spPr bwMode="auto">
          <a:xfrm>
            <a:off x="2901950" y="1936750"/>
            <a:ext cx="182563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95" name="Rectangle 259"/>
          <p:cNvSpPr>
            <a:spLocks noChangeArrowheads="1"/>
          </p:cNvSpPr>
          <p:nvPr/>
        </p:nvSpPr>
        <p:spPr bwMode="auto">
          <a:xfrm>
            <a:off x="3817938" y="1938338"/>
            <a:ext cx="182562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96" name="Rectangle 260"/>
          <p:cNvSpPr>
            <a:spLocks noChangeArrowheads="1"/>
          </p:cNvSpPr>
          <p:nvPr/>
        </p:nvSpPr>
        <p:spPr bwMode="auto">
          <a:xfrm>
            <a:off x="4748213" y="1936750"/>
            <a:ext cx="182562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97" name="Rectangle 261"/>
          <p:cNvSpPr>
            <a:spLocks noChangeArrowheads="1"/>
          </p:cNvSpPr>
          <p:nvPr/>
        </p:nvSpPr>
        <p:spPr bwMode="auto">
          <a:xfrm>
            <a:off x="5667375" y="1936750"/>
            <a:ext cx="182563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98" name="Rectangle 262"/>
          <p:cNvSpPr>
            <a:spLocks noChangeArrowheads="1"/>
          </p:cNvSpPr>
          <p:nvPr/>
        </p:nvSpPr>
        <p:spPr bwMode="auto">
          <a:xfrm>
            <a:off x="6581775" y="1936750"/>
            <a:ext cx="182563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199" name="Rectangle 263"/>
          <p:cNvSpPr>
            <a:spLocks noChangeArrowheads="1"/>
          </p:cNvSpPr>
          <p:nvPr/>
        </p:nvSpPr>
        <p:spPr bwMode="auto">
          <a:xfrm>
            <a:off x="7500938" y="1938338"/>
            <a:ext cx="182562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00" name="Rectangle 264"/>
          <p:cNvSpPr>
            <a:spLocks noChangeArrowheads="1"/>
          </p:cNvSpPr>
          <p:nvPr/>
        </p:nvSpPr>
        <p:spPr bwMode="auto">
          <a:xfrm>
            <a:off x="2995613" y="4641850"/>
            <a:ext cx="1462087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01" name="Rectangle 265"/>
          <p:cNvSpPr>
            <a:spLocks noChangeArrowheads="1"/>
          </p:cNvSpPr>
          <p:nvPr/>
        </p:nvSpPr>
        <p:spPr bwMode="auto">
          <a:xfrm>
            <a:off x="4843463" y="4641850"/>
            <a:ext cx="1462087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02" name="Rectangle 266"/>
          <p:cNvSpPr>
            <a:spLocks noChangeArrowheads="1"/>
          </p:cNvSpPr>
          <p:nvPr/>
        </p:nvSpPr>
        <p:spPr bwMode="auto">
          <a:xfrm>
            <a:off x="6677025" y="4641850"/>
            <a:ext cx="1462088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03" name="Rectangle 267"/>
          <p:cNvSpPr>
            <a:spLocks noChangeArrowheads="1"/>
          </p:cNvSpPr>
          <p:nvPr/>
        </p:nvSpPr>
        <p:spPr bwMode="auto">
          <a:xfrm>
            <a:off x="1477963" y="1633538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04" name="Rectangle 268"/>
          <p:cNvSpPr>
            <a:spLocks noChangeArrowheads="1"/>
          </p:cNvSpPr>
          <p:nvPr/>
        </p:nvSpPr>
        <p:spPr bwMode="auto">
          <a:xfrm>
            <a:off x="1012825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05" name="Rectangle 269"/>
          <p:cNvSpPr>
            <a:spLocks noChangeArrowheads="1"/>
          </p:cNvSpPr>
          <p:nvPr/>
        </p:nvSpPr>
        <p:spPr bwMode="auto">
          <a:xfrm>
            <a:off x="2397125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06" name="Rectangle 270"/>
          <p:cNvSpPr>
            <a:spLocks noChangeArrowheads="1"/>
          </p:cNvSpPr>
          <p:nvPr/>
        </p:nvSpPr>
        <p:spPr bwMode="auto">
          <a:xfrm>
            <a:off x="1931988" y="1633538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07" name="Rectangle 271"/>
          <p:cNvSpPr>
            <a:spLocks noChangeArrowheads="1"/>
          </p:cNvSpPr>
          <p:nvPr/>
        </p:nvSpPr>
        <p:spPr bwMode="auto">
          <a:xfrm>
            <a:off x="2844800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08" name="Rectangle 272"/>
          <p:cNvSpPr>
            <a:spLocks noChangeArrowheads="1"/>
          </p:cNvSpPr>
          <p:nvPr/>
        </p:nvSpPr>
        <p:spPr bwMode="auto">
          <a:xfrm>
            <a:off x="3313113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09" name="Rectangle 273"/>
          <p:cNvSpPr>
            <a:spLocks noChangeArrowheads="1"/>
          </p:cNvSpPr>
          <p:nvPr/>
        </p:nvSpPr>
        <p:spPr bwMode="auto">
          <a:xfrm>
            <a:off x="3767138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10" name="Rectangle 274"/>
          <p:cNvSpPr>
            <a:spLocks noChangeArrowheads="1"/>
          </p:cNvSpPr>
          <p:nvPr/>
        </p:nvSpPr>
        <p:spPr bwMode="auto">
          <a:xfrm>
            <a:off x="4230688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11" name="Rectangle 275"/>
          <p:cNvSpPr>
            <a:spLocks noChangeArrowheads="1"/>
          </p:cNvSpPr>
          <p:nvPr/>
        </p:nvSpPr>
        <p:spPr bwMode="auto">
          <a:xfrm>
            <a:off x="4694238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12" name="Rectangle 276"/>
          <p:cNvSpPr>
            <a:spLocks noChangeArrowheads="1"/>
          </p:cNvSpPr>
          <p:nvPr/>
        </p:nvSpPr>
        <p:spPr bwMode="auto">
          <a:xfrm>
            <a:off x="5159375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13" name="Rectangle 277"/>
          <p:cNvSpPr>
            <a:spLocks noChangeArrowheads="1"/>
          </p:cNvSpPr>
          <p:nvPr/>
        </p:nvSpPr>
        <p:spPr bwMode="auto">
          <a:xfrm>
            <a:off x="5614988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14" name="Rectangle 278"/>
          <p:cNvSpPr>
            <a:spLocks noChangeArrowheads="1"/>
          </p:cNvSpPr>
          <p:nvPr/>
        </p:nvSpPr>
        <p:spPr bwMode="auto">
          <a:xfrm>
            <a:off x="6080125" y="1633538"/>
            <a:ext cx="365125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15" name="Rectangle 279"/>
          <p:cNvSpPr>
            <a:spLocks noChangeArrowheads="1"/>
          </p:cNvSpPr>
          <p:nvPr/>
        </p:nvSpPr>
        <p:spPr bwMode="auto">
          <a:xfrm>
            <a:off x="6527800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16" name="Rectangle 280"/>
          <p:cNvSpPr>
            <a:spLocks noChangeArrowheads="1"/>
          </p:cNvSpPr>
          <p:nvPr/>
        </p:nvSpPr>
        <p:spPr bwMode="auto">
          <a:xfrm>
            <a:off x="6992938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17" name="Rectangle 281"/>
          <p:cNvSpPr>
            <a:spLocks noChangeArrowheads="1"/>
          </p:cNvSpPr>
          <p:nvPr/>
        </p:nvSpPr>
        <p:spPr bwMode="auto">
          <a:xfrm>
            <a:off x="7448550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18" name="Rectangle 282"/>
          <p:cNvSpPr>
            <a:spLocks noChangeArrowheads="1"/>
          </p:cNvSpPr>
          <p:nvPr/>
        </p:nvSpPr>
        <p:spPr bwMode="auto">
          <a:xfrm>
            <a:off x="7910513" y="1631950"/>
            <a:ext cx="365125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19" name="Rectangle 283"/>
          <p:cNvSpPr>
            <a:spLocks noChangeArrowheads="1"/>
          </p:cNvSpPr>
          <p:nvPr/>
        </p:nvSpPr>
        <p:spPr bwMode="auto">
          <a:xfrm>
            <a:off x="1371600" y="49466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20" name="Rectangle 284"/>
          <p:cNvSpPr>
            <a:spLocks noChangeArrowheads="1"/>
          </p:cNvSpPr>
          <p:nvPr/>
        </p:nvSpPr>
        <p:spPr bwMode="auto">
          <a:xfrm>
            <a:off x="1736725" y="49466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21" name="Rectangle 285"/>
          <p:cNvSpPr>
            <a:spLocks noChangeArrowheads="1"/>
          </p:cNvSpPr>
          <p:nvPr/>
        </p:nvSpPr>
        <p:spPr bwMode="auto">
          <a:xfrm>
            <a:off x="2105025" y="49466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22" name="Rectangle 286"/>
          <p:cNvSpPr>
            <a:spLocks noChangeArrowheads="1"/>
          </p:cNvSpPr>
          <p:nvPr/>
        </p:nvSpPr>
        <p:spPr bwMode="auto">
          <a:xfrm>
            <a:off x="2468563" y="4945063"/>
            <a:ext cx="182562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23" name="Rectangle 287"/>
          <p:cNvSpPr>
            <a:spLocks noChangeArrowheads="1"/>
          </p:cNvSpPr>
          <p:nvPr/>
        </p:nvSpPr>
        <p:spPr bwMode="auto">
          <a:xfrm>
            <a:off x="2835275" y="4945063"/>
            <a:ext cx="182563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24" name="Rectangle 288"/>
          <p:cNvSpPr>
            <a:spLocks noChangeArrowheads="1"/>
          </p:cNvSpPr>
          <p:nvPr/>
        </p:nvSpPr>
        <p:spPr bwMode="auto">
          <a:xfrm>
            <a:off x="3200400" y="4945063"/>
            <a:ext cx="182563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25" name="Rectangle 289"/>
          <p:cNvSpPr>
            <a:spLocks noChangeArrowheads="1"/>
          </p:cNvSpPr>
          <p:nvPr/>
        </p:nvSpPr>
        <p:spPr bwMode="auto">
          <a:xfrm>
            <a:off x="3565525" y="4945063"/>
            <a:ext cx="182563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26" name="Rectangle 290"/>
          <p:cNvSpPr>
            <a:spLocks noChangeArrowheads="1"/>
          </p:cNvSpPr>
          <p:nvPr/>
        </p:nvSpPr>
        <p:spPr bwMode="auto">
          <a:xfrm>
            <a:off x="3929063" y="4945063"/>
            <a:ext cx="182562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27" name="Rectangle 291"/>
          <p:cNvSpPr>
            <a:spLocks noChangeArrowheads="1"/>
          </p:cNvSpPr>
          <p:nvPr/>
        </p:nvSpPr>
        <p:spPr bwMode="auto">
          <a:xfrm>
            <a:off x="5048250" y="49466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28" name="Rectangle 292"/>
          <p:cNvSpPr>
            <a:spLocks noChangeArrowheads="1"/>
          </p:cNvSpPr>
          <p:nvPr/>
        </p:nvSpPr>
        <p:spPr bwMode="auto">
          <a:xfrm>
            <a:off x="5413375" y="49466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29" name="Rectangle 293"/>
          <p:cNvSpPr>
            <a:spLocks noChangeArrowheads="1"/>
          </p:cNvSpPr>
          <p:nvPr/>
        </p:nvSpPr>
        <p:spPr bwMode="auto">
          <a:xfrm>
            <a:off x="5781675" y="4946650"/>
            <a:ext cx="1825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30" name="Rectangle 294"/>
          <p:cNvSpPr>
            <a:spLocks noChangeArrowheads="1"/>
          </p:cNvSpPr>
          <p:nvPr/>
        </p:nvSpPr>
        <p:spPr bwMode="auto">
          <a:xfrm>
            <a:off x="6145213" y="4945063"/>
            <a:ext cx="182562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31" name="Rectangle 295"/>
          <p:cNvSpPr>
            <a:spLocks noChangeArrowheads="1"/>
          </p:cNvSpPr>
          <p:nvPr/>
        </p:nvSpPr>
        <p:spPr bwMode="auto">
          <a:xfrm>
            <a:off x="6511925" y="4945063"/>
            <a:ext cx="182563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32" name="Rectangle 296"/>
          <p:cNvSpPr>
            <a:spLocks noChangeArrowheads="1"/>
          </p:cNvSpPr>
          <p:nvPr/>
        </p:nvSpPr>
        <p:spPr bwMode="auto">
          <a:xfrm>
            <a:off x="6877050" y="4945063"/>
            <a:ext cx="182563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33" name="Rectangle 297"/>
          <p:cNvSpPr>
            <a:spLocks noChangeArrowheads="1"/>
          </p:cNvSpPr>
          <p:nvPr/>
        </p:nvSpPr>
        <p:spPr bwMode="auto">
          <a:xfrm>
            <a:off x="7242175" y="4945063"/>
            <a:ext cx="182563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34" name="Rectangle 298"/>
          <p:cNvSpPr>
            <a:spLocks noChangeArrowheads="1"/>
          </p:cNvSpPr>
          <p:nvPr/>
        </p:nvSpPr>
        <p:spPr bwMode="auto">
          <a:xfrm>
            <a:off x="7605713" y="4945063"/>
            <a:ext cx="182562" cy="182562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35" name="Rectangle 299"/>
          <p:cNvSpPr>
            <a:spLocks noChangeArrowheads="1"/>
          </p:cNvSpPr>
          <p:nvPr/>
        </p:nvSpPr>
        <p:spPr bwMode="auto">
          <a:xfrm>
            <a:off x="1068388" y="1938338"/>
            <a:ext cx="365125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36" name="Rectangle 300"/>
          <p:cNvSpPr>
            <a:spLocks noChangeArrowheads="1"/>
          </p:cNvSpPr>
          <p:nvPr/>
        </p:nvSpPr>
        <p:spPr bwMode="auto">
          <a:xfrm>
            <a:off x="1985963" y="1938338"/>
            <a:ext cx="365125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37" name="Rectangle 301"/>
          <p:cNvSpPr>
            <a:spLocks noChangeArrowheads="1"/>
          </p:cNvSpPr>
          <p:nvPr/>
        </p:nvSpPr>
        <p:spPr bwMode="auto">
          <a:xfrm>
            <a:off x="2901950" y="1936750"/>
            <a:ext cx="365125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38" name="Rectangle 302"/>
          <p:cNvSpPr>
            <a:spLocks noChangeArrowheads="1"/>
          </p:cNvSpPr>
          <p:nvPr/>
        </p:nvSpPr>
        <p:spPr bwMode="auto">
          <a:xfrm>
            <a:off x="3817938" y="1938338"/>
            <a:ext cx="365125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39" name="Rectangle 303"/>
          <p:cNvSpPr>
            <a:spLocks noChangeArrowheads="1"/>
          </p:cNvSpPr>
          <p:nvPr/>
        </p:nvSpPr>
        <p:spPr bwMode="auto">
          <a:xfrm>
            <a:off x="4748213" y="1936750"/>
            <a:ext cx="365125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40" name="Rectangle 304"/>
          <p:cNvSpPr>
            <a:spLocks noChangeArrowheads="1"/>
          </p:cNvSpPr>
          <p:nvPr/>
        </p:nvSpPr>
        <p:spPr bwMode="auto">
          <a:xfrm>
            <a:off x="5667375" y="1936750"/>
            <a:ext cx="365125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41" name="Rectangle 305"/>
          <p:cNvSpPr>
            <a:spLocks noChangeArrowheads="1"/>
          </p:cNvSpPr>
          <p:nvPr/>
        </p:nvSpPr>
        <p:spPr bwMode="auto">
          <a:xfrm>
            <a:off x="6581775" y="1936750"/>
            <a:ext cx="365125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42" name="Rectangle 306"/>
          <p:cNvSpPr>
            <a:spLocks noChangeArrowheads="1"/>
          </p:cNvSpPr>
          <p:nvPr/>
        </p:nvSpPr>
        <p:spPr bwMode="auto">
          <a:xfrm>
            <a:off x="7500938" y="1938338"/>
            <a:ext cx="365125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43" name="Rectangle 307"/>
          <p:cNvSpPr>
            <a:spLocks noChangeArrowheads="1"/>
          </p:cNvSpPr>
          <p:nvPr/>
        </p:nvSpPr>
        <p:spPr bwMode="auto">
          <a:xfrm>
            <a:off x="1371600" y="4946650"/>
            <a:ext cx="29257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44" name="Rectangle 308"/>
          <p:cNvSpPr>
            <a:spLocks noChangeArrowheads="1"/>
          </p:cNvSpPr>
          <p:nvPr/>
        </p:nvSpPr>
        <p:spPr bwMode="auto">
          <a:xfrm>
            <a:off x="1068388" y="1938338"/>
            <a:ext cx="547687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45" name="Rectangle 309"/>
          <p:cNvSpPr>
            <a:spLocks noChangeArrowheads="1"/>
          </p:cNvSpPr>
          <p:nvPr/>
        </p:nvSpPr>
        <p:spPr bwMode="auto">
          <a:xfrm>
            <a:off x="1985963" y="1938338"/>
            <a:ext cx="547687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46" name="Rectangle 310"/>
          <p:cNvSpPr>
            <a:spLocks noChangeArrowheads="1"/>
          </p:cNvSpPr>
          <p:nvPr/>
        </p:nvSpPr>
        <p:spPr bwMode="auto">
          <a:xfrm>
            <a:off x="2901950" y="1936750"/>
            <a:ext cx="547688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47" name="Rectangle 311"/>
          <p:cNvSpPr>
            <a:spLocks noChangeArrowheads="1"/>
          </p:cNvSpPr>
          <p:nvPr/>
        </p:nvSpPr>
        <p:spPr bwMode="auto">
          <a:xfrm>
            <a:off x="3817938" y="1938338"/>
            <a:ext cx="547687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48" name="Rectangle 312"/>
          <p:cNvSpPr>
            <a:spLocks noChangeArrowheads="1"/>
          </p:cNvSpPr>
          <p:nvPr/>
        </p:nvSpPr>
        <p:spPr bwMode="auto">
          <a:xfrm>
            <a:off x="4748213" y="1936750"/>
            <a:ext cx="547687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49" name="Rectangle 313"/>
          <p:cNvSpPr>
            <a:spLocks noChangeArrowheads="1"/>
          </p:cNvSpPr>
          <p:nvPr/>
        </p:nvSpPr>
        <p:spPr bwMode="auto">
          <a:xfrm>
            <a:off x="5667375" y="1936750"/>
            <a:ext cx="547688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50" name="Rectangle 314"/>
          <p:cNvSpPr>
            <a:spLocks noChangeArrowheads="1"/>
          </p:cNvSpPr>
          <p:nvPr/>
        </p:nvSpPr>
        <p:spPr bwMode="auto">
          <a:xfrm>
            <a:off x="6581775" y="1936750"/>
            <a:ext cx="547688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51" name="Rectangle 315"/>
          <p:cNvSpPr>
            <a:spLocks noChangeArrowheads="1"/>
          </p:cNvSpPr>
          <p:nvPr/>
        </p:nvSpPr>
        <p:spPr bwMode="auto">
          <a:xfrm>
            <a:off x="7500938" y="1938338"/>
            <a:ext cx="547687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52" name="Rectangle 316"/>
          <p:cNvSpPr>
            <a:spLocks noChangeArrowheads="1"/>
          </p:cNvSpPr>
          <p:nvPr/>
        </p:nvSpPr>
        <p:spPr bwMode="auto">
          <a:xfrm>
            <a:off x="1068388" y="1938338"/>
            <a:ext cx="731837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53" name="Rectangle 317"/>
          <p:cNvSpPr>
            <a:spLocks noChangeArrowheads="1"/>
          </p:cNvSpPr>
          <p:nvPr/>
        </p:nvSpPr>
        <p:spPr bwMode="auto">
          <a:xfrm>
            <a:off x="1985963" y="1938338"/>
            <a:ext cx="731837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54" name="Rectangle 318"/>
          <p:cNvSpPr>
            <a:spLocks noChangeArrowheads="1"/>
          </p:cNvSpPr>
          <p:nvPr/>
        </p:nvSpPr>
        <p:spPr bwMode="auto">
          <a:xfrm>
            <a:off x="2901950" y="1936750"/>
            <a:ext cx="731838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55" name="Rectangle 319"/>
          <p:cNvSpPr>
            <a:spLocks noChangeArrowheads="1"/>
          </p:cNvSpPr>
          <p:nvPr/>
        </p:nvSpPr>
        <p:spPr bwMode="auto">
          <a:xfrm>
            <a:off x="3817938" y="1938338"/>
            <a:ext cx="731837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56" name="Rectangle 320"/>
          <p:cNvSpPr>
            <a:spLocks noChangeArrowheads="1"/>
          </p:cNvSpPr>
          <p:nvPr/>
        </p:nvSpPr>
        <p:spPr bwMode="auto">
          <a:xfrm>
            <a:off x="4748213" y="1936750"/>
            <a:ext cx="731837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57" name="Rectangle 321"/>
          <p:cNvSpPr>
            <a:spLocks noChangeArrowheads="1"/>
          </p:cNvSpPr>
          <p:nvPr/>
        </p:nvSpPr>
        <p:spPr bwMode="auto">
          <a:xfrm>
            <a:off x="5667375" y="1936750"/>
            <a:ext cx="731838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58" name="Rectangle 322"/>
          <p:cNvSpPr>
            <a:spLocks noChangeArrowheads="1"/>
          </p:cNvSpPr>
          <p:nvPr/>
        </p:nvSpPr>
        <p:spPr bwMode="auto">
          <a:xfrm>
            <a:off x="6581775" y="1936750"/>
            <a:ext cx="731838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59" name="Rectangle 323"/>
          <p:cNvSpPr>
            <a:spLocks noChangeArrowheads="1"/>
          </p:cNvSpPr>
          <p:nvPr/>
        </p:nvSpPr>
        <p:spPr bwMode="auto">
          <a:xfrm>
            <a:off x="7500938" y="1938338"/>
            <a:ext cx="731837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60" name="Rectangle 324"/>
          <p:cNvSpPr>
            <a:spLocks noChangeArrowheads="1"/>
          </p:cNvSpPr>
          <p:nvPr/>
        </p:nvSpPr>
        <p:spPr bwMode="auto">
          <a:xfrm>
            <a:off x="1160463" y="22494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61" name="Rectangle 325"/>
          <p:cNvSpPr>
            <a:spLocks noChangeArrowheads="1"/>
          </p:cNvSpPr>
          <p:nvPr/>
        </p:nvSpPr>
        <p:spPr bwMode="auto">
          <a:xfrm>
            <a:off x="1893888" y="224790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62" name="Rectangle 326"/>
          <p:cNvSpPr>
            <a:spLocks noChangeArrowheads="1"/>
          </p:cNvSpPr>
          <p:nvPr/>
        </p:nvSpPr>
        <p:spPr bwMode="auto">
          <a:xfrm>
            <a:off x="2994025" y="22494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63" name="Rectangle 327"/>
          <p:cNvSpPr>
            <a:spLocks noChangeArrowheads="1"/>
          </p:cNvSpPr>
          <p:nvPr/>
        </p:nvSpPr>
        <p:spPr bwMode="auto">
          <a:xfrm>
            <a:off x="3727450" y="224790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64" name="Rectangle 328"/>
          <p:cNvSpPr>
            <a:spLocks noChangeArrowheads="1"/>
          </p:cNvSpPr>
          <p:nvPr/>
        </p:nvSpPr>
        <p:spPr bwMode="auto">
          <a:xfrm>
            <a:off x="4841875" y="22494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65" name="Rectangle 329"/>
          <p:cNvSpPr>
            <a:spLocks noChangeArrowheads="1"/>
          </p:cNvSpPr>
          <p:nvPr/>
        </p:nvSpPr>
        <p:spPr bwMode="auto">
          <a:xfrm>
            <a:off x="5575300" y="224790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66" name="Rectangle 330"/>
          <p:cNvSpPr>
            <a:spLocks noChangeArrowheads="1"/>
          </p:cNvSpPr>
          <p:nvPr/>
        </p:nvSpPr>
        <p:spPr bwMode="auto">
          <a:xfrm>
            <a:off x="6675438" y="22494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67" name="Rectangle 331"/>
          <p:cNvSpPr>
            <a:spLocks noChangeArrowheads="1"/>
          </p:cNvSpPr>
          <p:nvPr/>
        </p:nvSpPr>
        <p:spPr bwMode="auto">
          <a:xfrm>
            <a:off x="7408863" y="224790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68" name="Rectangle 332"/>
          <p:cNvSpPr>
            <a:spLocks noChangeArrowheads="1"/>
          </p:cNvSpPr>
          <p:nvPr/>
        </p:nvSpPr>
        <p:spPr bwMode="auto">
          <a:xfrm>
            <a:off x="1160463" y="22494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69" name="Rectangle 333"/>
          <p:cNvSpPr>
            <a:spLocks noChangeArrowheads="1"/>
          </p:cNvSpPr>
          <p:nvPr/>
        </p:nvSpPr>
        <p:spPr bwMode="auto">
          <a:xfrm>
            <a:off x="1893888" y="2247900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70" name="Rectangle 334"/>
          <p:cNvSpPr>
            <a:spLocks noChangeArrowheads="1"/>
          </p:cNvSpPr>
          <p:nvPr/>
        </p:nvSpPr>
        <p:spPr bwMode="auto">
          <a:xfrm>
            <a:off x="2994025" y="22494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71" name="Rectangle 335"/>
          <p:cNvSpPr>
            <a:spLocks noChangeArrowheads="1"/>
          </p:cNvSpPr>
          <p:nvPr/>
        </p:nvSpPr>
        <p:spPr bwMode="auto">
          <a:xfrm>
            <a:off x="3727450" y="2247900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72" name="Rectangle 336"/>
          <p:cNvSpPr>
            <a:spLocks noChangeArrowheads="1"/>
          </p:cNvSpPr>
          <p:nvPr/>
        </p:nvSpPr>
        <p:spPr bwMode="auto">
          <a:xfrm>
            <a:off x="4841875" y="22494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73" name="Rectangle 337"/>
          <p:cNvSpPr>
            <a:spLocks noChangeArrowheads="1"/>
          </p:cNvSpPr>
          <p:nvPr/>
        </p:nvSpPr>
        <p:spPr bwMode="auto">
          <a:xfrm>
            <a:off x="5575300" y="2247900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74" name="Rectangle 338"/>
          <p:cNvSpPr>
            <a:spLocks noChangeArrowheads="1"/>
          </p:cNvSpPr>
          <p:nvPr/>
        </p:nvSpPr>
        <p:spPr bwMode="auto">
          <a:xfrm>
            <a:off x="6675438" y="22494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75" name="Rectangle 339"/>
          <p:cNvSpPr>
            <a:spLocks noChangeArrowheads="1"/>
          </p:cNvSpPr>
          <p:nvPr/>
        </p:nvSpPr>
        <p:spPr bwMode="auto">
          <a:xfrm>
            <a:off x="7408863" y="2247900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76" name="Rectangle 340"/>
          <p:cNvSpPr>
            <a:spLocks noChangeArrowheads="1"/>
          </p:cNvSpPr>
          <p:nvPr/>
        </p:nvSpPr>
        <p:spPr bwMode="auto">
          <a:xfrm>
            <a:off x="1160463" y="2249488"/>
            <a:ext cx="547687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77" name="Rectangle 341"/>
          <p:cNvSpPr>
            <a:spLocks noChangeArrowheads="1"/>
          </p:cNvSpPr>
          <p:nvPr/>
        </p:nvSpPr>
        <p:spPr bwMode="auto">
          <a:xfrm>
            <a:off x="1893888" y="2247900"/>
            <a:ext cx="547687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78" name="Rectangle 342"/>
          <p:cNvSpPr>
            <a:spLocks noChangeArrowheads="1"/>
          </p:cNvSpPr>
          <p:nvPr/>
        </p:nvSpPr>
        <p:spPr bwMode="auto">
          <a:xfrm>
            <a:off x="2994025" y="2249488"/>
            <a:ext cx="547688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79" name="Rectangle 343"/>
          <p:cNvSpPr>
            <a:spLocks noChangeArrowheads="1"/>
          </p:cNvSpPr>
          <p:nvPr/>
        </p:nvSpPr>
        <p:spPr bwMode="auto">
          <a:xfrm>
            <a:off x="3727450" y="2247900"/>
            <a:ext cx="547688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80" name="Rectangle 344"/>
          <p:cNvSpPr>
            <a:spLocks noChangeArrowheads="1"/>
          </p:cNvSpPr>
          <p:nvPr/>
        </p:nvSpPr>
        <p:spPr bwMode="auto">
          <a:xfrm>
            <a:off x="4841875" y="2249488"/>
            <a:ext cx="547688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81" name="Rectangle 345"/>
          <p:cNvSpPr>
            <a:spLocks noChangeArrowheads="1"/>
          </p:cNvSpPr>
          <p:nvPr/>
        </p:nvSpPr>
        <p:spPr bwMode="auto">
          <a:xfrm>
            <a:off x="5575300" y="2247900"/>
            <a:ext cx="547688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82" name="Rectangle 346"/>
          <p:cNvSpPr>
            <a:spLocks noChangeArrowheads="1"/>
          </p:cNvSpPr>
          <p:nvPr/>
        </p:nvSpPr>
        <p:spPr bwMode="auto">
          <a:xfrm>
            <a:off x="6675438" y="2249488"/>
            <a:ext cx="547687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83" name="Rectangle 347"/>
          <p:cNvSpPr>
            <a:spLocks noChangeArrowheads="1"/>
          </p:cNvSpPr>
          <p:nvPr/>
        </p:nvSpPr>
        <p:spPr bwMode="auto">
          <a:xfrm>
            <a:off x="7408863" y="2247900"/>
            <a:ext cx="547687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84" name="Rectangle 348"/>
          <p:cNvSpPr>
            <a:spLocks noChangeArrowheads="1"/>
          </p:cNvSpPr>
          <p:nvPr/>
        </p:nvSpPr>
        <p:spPr bwMode="auto">
          <a:xfrm>
            <a:off x="1162050" y="2247900"/>
            <a:ext cx="1462088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85" name="Rectangle 349"/>
          <p:cNvSpPr>
            <a:spLocks noChangeArrowheads="1"/>
          </p:cNvSpPr>
          <p:nvPr/>
        </p:nvSpPr>
        <p:spPr bwMode="auto">
          <a:xfrm>
            <a:off x="2995613" y="2247900"/>
            <a:ext cx="1462087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86" name="Rectangle 350"/>
          <p:cNvSpPr>
            <a:spLocks noChangeArrowheads="1"/>
          </p:cNvSpPr>
          <p:nvPr/>
        </p:nvSpPr>
        <p:spPr bwMode="auto">
          <a:xfrm>
            <a:off x="4843463" y="2247900"/>
            <a:ext cx="1462087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87" name="Rectangle 351"/>
          <p:cNvSpPr>
            <a:spLocks noChangeArrowheads="1"/>
          </p:cNvSpPr>
          <p:nvPr/>
        </p:nvSpPr>
        <p:spPr bwMode="auto">
          <a:xfrm>
            <a:off x="6677025" y="2247900"/>
            <a:ext cx="1462088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88" name="Rectangle 352"/>
          <p:cNvSpPr>
            <a:spLocks noChangeArrowheads="1"/>
          </p:cNvSpPr>
          <p:nvPr/>
        </p:nvSpPr>
        <p:spPr bwMode="auto">
          <a:xfrm>
            <a:off x="1371600" y="255270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89" name="Rectangle 353"/>
          <p:cNvSpPr>
            <a:spLocks noChangeArrowheads="1"/>
          </p:cNvSpPr>
          <p:nvPr/>
        </p:nvSpPr>
        <p:spPr bwMode="auto">
          <a:xfrm>
            <a:off x="2101850" y="255270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90" name="Rectangle 354"/>
          <p:cNvSpPr>
            <a:spLocks noChangeArrowheads="1"/>
          </p:cNvSpPr>
          <p:nvPr/>
        </p:nvSpPr>
        <p:spPr bwMode="auto">
          <a:xfrm>
            <a:off x="2833688" y="255270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91" name="Rectangle 355"/>
          <p:cNvSpPr>
            <a:spLocks noChangeArrowheads="1"/>
          </p:cNvSpPr>
          <p:nvPr/>
        </p:nvSpPr>
        <p:spPr bwMode="auto">
          <a:xfrm>
            <a:off x="3563938" y="2552700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92" name="Rectangle 356"/>
          <p:cNvSpPr>
            <a:spLocks noChangeArrowheads="1"/>
          </p:cNvSpPr>
          <p:nvPr/>
        </p:nvSpPr>
        <p:spPr bwMode="auto">
          <a:xfrm>
            <a:off x="5054600" y="25542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93" name="Rectangle 357"/>
          <p:cNvSpPr>
            <a:spLocks noChangeArrowheads="1"/>
          </p:cNvSpPr>
          <p:nvPr/>
        </p:nvSpPr>
        <p:spPr bwMode="auto">
          <a:xfrm>
            <a:off x="5784850" y="25542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94" name="Rectangle 358"/>
          <p:cNvSpPr>
            <a:spLocks noChangeArrowheads="1"/>
          </p:cNvSpPr>
          <p:nvPr/>
        </p:nvSpPr>
        <p:spPr bwMode="auto">
          <a:xfrm>
            <a:off x="6516688" y="25542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95" name="Rectangle 359"/>
          <p:cNvSpPr>
            <a:spLocks noChangeArrowheads="1"/>
          </p:cNvSpPr>
          <p:nvPr/>
        </p:nvSpPr>
        <p:spPr bwMode="auto">
          <a:xfrm>
            <a:off x="7246938" y="25542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96" name="Rectangle 360"/>
          <p:cNvSpPr>
            <a:spLocks noChangeArrowheads="1"/>
          </p:cNvSpPr>
          <p:nvPr/>
        </p:nvSpPr>
        <p:spPr bwMode="auto">
          <a:xfrm>
            <a:off x="1371600" y="2552700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97" name="Rectangle 361"/>
          <p:cNvSpPr>
            <a:spLocks noChangeArrowheads="1"/>
          </p:cNvSpPr>
          <p:nvPr/>
        </p:nvSpPr>
        <p:spPr bwMode="auto">
          <a:xfrm>
            <a:off x="2101850" y="2552700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98" name="Rectangle 362"/>
          <p:cNvSpPr>
            <a:spLocks noChangeArrowheads="1"/>
          </p:cNvSpPr>
          <p:nvPr/>
        </p:nvSpPr>
        <p:spPr bwMode="auto">
          <a:xfrm>
            <a:off x="2833688" y="2552700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299" name="Rectangle 363"/>
          <p:cNvSpPr>
            <a:spLocks noChangeArrowheads="1"/>
          </p:cNvSpPr>
          <p:nvPr/>
        </p:nvSpPr>
        <p:spPr bwMode="auto">
          <a:xfrm>
            <a:off x="3563938" y="2552700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00" name="Rectangle 364"/>
          <p:cNvSpPr>
            <a:spLocks noChangeArrowheads="1"/>
          </p:cNvSpPr>
          <p:nvPr/>
        </p:nvSpPr>
        <p:spPr bwMode="auto">
          <a:xfrm>
            <a:off x="5054600" y="25542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01" name="Rectangle 365"/>
          <p:cNvSpPr>
            <a:spLocks noChangeArrowheads="1"/>
          </p:cNvSpPr>
          <p:nvPr/>
        </p:nvSpPr>
        <p:spPr bwMode="auto">
          <a:xfrm>
            <a:off x="5784850" y="25542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02" name="Rectangle 366"/>
          <p:cNvSpPr>
            <a:spLocks noChangeArrowheads="1"/>
          </p:cNvSpPr>
          <p:nvPr/>
        </p:nvSpPr>
        <p:spPr bwMode="auto">
          <a:xfrm>
            <a:off x="6516688" y="25542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03" name="Rectangle 367"/>
          <p:cNvSpPr>
            <a:spLocks noChangeArrowheads="1"/>
          </p:cNvSpPr>
          <p:nvPr/>
        </p:nvSpPr>
        <p:spPr bwMode="auto">
          <a:xfrm>
            <a:off x="7246938" y="25542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04" name="Rectangle 368"/>
          <p:cNvSpPr>
            <a:spLocks noChangeArrowheads="1"/>
          </p:cNvSpPr>
          <p:nvPr/>
        </p:nvSpPr>
        <p:spPr bwMode="auto">
          <a:xfrm>
            <a:off x="1371600" y="2552700"/>
            <a:ext cx="547688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05" name="Rectangle 369"/>
          <p:cNvSpPr>
            <a:spLocks noChangeArrowheads="1"/>
          </p:cNvSpPr>
          <p:nvPr/>
        </p:nvSpPr>
        <p:spPr bwMode="auto">
          <a:xfrm>
            <a:off x="2101850" y="2552700"/>
            <a:ext cx="547688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06" name="Rectangle 370"/>
          <p:cNvSpPr>
            <a:spLocks noChangeArrowheads="1"/>
          </p:cNvSpPr>
          <p:nvPr/>
        </p:nvSpPr>
        <p:spPr bwMode="auto">
          <a:xfrm>
            <a:off x="2833688" y="2552700"/>
            <a:ext cx="547687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07" name="Rectangle 371"/>
          <p:cNvSpPr>
            <a:spLocks noChangeArrowheads="1"/>
          </p:cNvSpPr>
          <p:nvPr/>
        </p:nvSpPr>
        <p:spPr bwMode="auto">
          <a:xfrm>
            <a:off x="3563938" y="2552700"/>
            <a:ext cx="547687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08" name="Rectangle 372"/>
          <p:cNvSpPr>
            <a:spLocks noChangeArrowheads="1"/>
          </p:cNvSpPr>
          <p:nvPr/>
        </p:nvSpPr>
        <p:spPr bwMode="auto">
          <a:xfrm>
            <a:off x="5054600" y="2554288"/>
            <a:ext cx="547688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09" name="Rectangle 373"/>
          <p:cNvSpPr>
            <a:spLocks noChangeArrowheads="1"/>
          </p:cNvSpPr>
          <p:nvPr/>
        </p:nvSpPr>
        <p:spPr bwMode="auto">
          <a:xfrm>
            <a:off x="5784850" y="2554288"/>
            <a:ext cx="547688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10" name="Rectangle 374"/>
          <p:cNvSpPr>
            <a:spLocks noChangeArrowheads="1"/>
          </p:cNvSpPr>
          <p:nvPr/>
        </p:nvSpPr>
        <p:spPr bwMode="auto">
          <a:xfrm>
            <a:off x="6516688" y="2554288"/>
            <a:ext cx="547687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11" name="Rectangle 375"/>
          <p:cNvSpPr>
            <a:spLocks noChangeArrowheads="1"/>
          </p:cNvSpPr>
          <p:nvPr/>
        </p:nvSpPr>
        <p:spPr bwMode="auto">
          <a:xfrm>
            <a:off x="7246938" y="2554288"/>
            <a:ext cx="547687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12" name="Rectangle 376"/>
          <p:cNvSpPr>
            <a:spLocks noChangeArrowheads="1"/>
          </p:cNvSpPr>
          <p:nvPr/>
        </p:nvSpPr>
        <p:spPr bwMode="auto">
          <a:xfrm>
            <a:off x="1371600" y="2552700"/>
            <a:ext cx="29257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13" name="Rectangle 377"/>
          <p:cNvSpPr>
            <a:spLocks noChangeArrowheads="1"/>
          </p:cNvSpPr>
          <p:nvPr/>
        </p:nvSpPr>
        <p:spPr bwMode="auto">
          <a:xfrm>
            <a:off x="5054600" y="2554288"/>
            <a:ext cx="29257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14" name="Rectangle 378"/>
          <p:cNvSpPr>
            <a:spLocks noChangeArrowheads="1"/>
          </p:cNvSpPr>
          <p:nvPr/>
        </p:nvSpPr>
        <p:spPr bwMode="auto">
          <a:xfrm>
            <a:off x="5048250" y="4946650"/>
            <a:ext cx="2925763" cy="182563"/>
          </a:xfrm>
          <a:prstGeom prst="rect">
            <a:avLst/>
          </a:prstGeom>
          <a:solidFill>
            <a:srgbClr val="00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15" name="Rectangle 379"/>
          <p:cNvSpPr>
            <a:spLocks noChangeArrowheads="1"/>
          </p:cNvSpPr>
          <p:nvPr/>
        </p:nvSpPr>
        <p:spPr bwMode="auto">
          <a:xfrm>
            <a:off x="1760538" y="5251450"/>
            <a:ext cx="182562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16" name="Rectangle 380"/>
          <p:cNvSpPr>
            <a:spLocks noChangeArrowheads="1"/>
          </p:cNvSpPr>
          <p:nvPr/>
        </p:nvSpPr>
        <p:spPr bwMode="auto">
          <a:xfrm>
            <a:off x="2492375" y="5249863"/>
            <a:ext cx="182563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17" name="Rectangle 381"/>
          <p:cNvSpPr>
            <a:spLocks noChangeArrowheads="1"/>
          </p:cNvSpPr>
          <p:nvPr/>
        </p:nvSpPr>
        <p:spPr bwMode="auto">
          <a:xfrm>
            <a:off x="3222625" y="5249863"/>
            <a:ext cx="182563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18" name="Rectangle 382"/>
          <p:cNvSpPr>
            <a:spLocks noChangeArrowheads="1"/>
          </p:cNvSpPr>
          <p:nvPr/>
        </p:nvSpPr>
        <p:spPr bwMode="auto">
          <a:xfrm>
            <a:off x="3952875" y="5251450"/>
            <a:ext cx="182563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19" name="Rectangle 383"/>
          <p:cNvSpPr>
            <a:spLocks noChangeArrowheads="1"/>
          </p:cNvSpPr>
          <p:nvPr/>
        </p:nvSpPr>
        <p:spPr bwMode="auto">
          <a:xfrm>
            <a:off x="4686300" y="5253038"/>
            <a:ext cx="182563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20" name="Rectangle 384"/>
          <p:cNvSpPr>
            <a:spLocks noChangeArrowheads="1"/>
          </p:cNvSpPr>
          <p:nvPr/>
        </p:nvSpPr>
        <p:spPr bwMode="auto">
          <a:xfrm>
            <a:off x="5418138" y="5253038"/>
            <a:ext cx="182562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21" name="Rectangle 385"/>
          <p:cNvSpPr>
            <a:spLocks noChangeArrowheads="1"/>
          </p:cNvSpPr>
          <p:nvPr/>
        </p:nvSpPr>
        <p:spPr bwMode="auto">
          <a:xfrm>
            <a:off x="6146800" y="5251450"/>
            <a:ext cx="182563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22" name="Rectangle 386"/>
          <p:cNvSpPr>
            <a:spLocks noChangeArrowheads="1"/>
          </p:cNvSpPr>
          <p:nvPr/>
        </p:nvSpPr>
        <p:spPr bwMode="auto">
          <a:xfrm>
            <a:off x="6880225" y="5251450"/>
            <a:ext cx="182563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23" name="Rectangle 387"/>
          <p:cNvSpPr>
            <a:spLocks noChangeArrowheads="1"/>
          </p:cNvSpPr>
          <p:nvPr/>
        </p:nvSpPr>
        <p:spPr bwMode="auto">
          <a:xfrm>
            <a:off x="1760538" y="2859088"/>
            <a:ext cx="182562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24" name="Rectangle 388"/>
          <p:cNvSpPr>
            <a:spLocks noChangeArrowheads="1"/>
          </p:cNvSpPr>
          <p:nvPr/>
        </p:nvSpPr>
        <p:spPr bwMode="auto">
          <a:xfrm>
            <a:off x="2492375" y="285750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25" name="Rectangle 389"/>
          <p:cNvSpPr>
            <a:spLocks noChangeArrowheads="1"/>
          </p:cNvSpPr>
          <p:nvPr/>
        </p:nvSpPr>
        <p:spPr bwMode="auto">
          <a:xfrm>
            <a:off x="3222625" y="2857500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26" name="Rectangle 390"/>
          <p:cNvSpPr>
            <a:spLocks noChangeArrowheads="1"/>
          </p:cNvSpPr>
          <p:nvPr/>
        </p:nvSpPr>
        <p:spPr bwMode="auto">
          <a:xfrm>
            <a:off x="3952875" y="2859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27" name="Rectangle 391"/>
          <p:cNvSpPr>
            <a:spLocks noChangeArrowheads="1"/>
          </p:cNvSpPr>
          <p:nvPr/>
        </p:nvSpPr>
        <p:spPr bwMode="auto">
          <a:xfrm>
            <a:off x="4686300" y="2860675"/>
            <a:ext cx="182563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28" name="Rectangle 392"/>
          <p:cNvSpPr>
            <a:spLocks noChangeArrowheads="1"/>
          </p:cNvSpPr>
          <p:nvPr/>
        </p:nvSpPr>
        <p:spPr bwMode="auto">
          <a:xfrm>
            <a:off x="5418138" y="2860675"/>
            <a:ext cx="182562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29" name="Rectangle 393"/>
          <p:cNvSpPr>
            <a:spLocks noChangeArrowheads="1"/>
          </p:cNvSpPr>
          <p:nvPr/>
        </p:nvSpPr>
        <p:spPr bwMode="auto">
          <a:xfrm>
            <a:off x="6146800" y="2859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30" name="Rectangle 394"/>
          <p:cNvSpPr>
            <a:spLocks noChangeArrowheads="1"/>
          </p:cNvSpPr>
          <p:nvPr/>
        </p:nvSpPr>
        <p:spPr bwMode="auto">
          <a:xfrm>
            <a:off x="6880225" y="2859088"/>
            <a:ext cx="182563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31" name="Rectangle 395"/>
          <p:cNvSpPr>
            <a:spLocks noChangeArrowheads="1"/>
          </p:cNvSpPr>
          <p:nvPr/>
        </p:nvSpPr>
        <p:spPr bwMode="auto">
          <a:xfrm>
            <a:off x="1760538" y="28590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32" name="Rectangle 396"/>
          <p:cNvSpPr>
            <a:spLocks noChangeArrowheads="1"/>
          </p:cNvSpPr>
          <p:nvPr/>
        </p:nvSpPr>
        <p:spPr bwMode="auto">
          <a:xfrm>
            <a:off x="2492375" y="2857500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33" name="Rectangle 397"/>
          <p:cNvSpPr>
            <a:spLocks noChangeArrowheads="1"/>
          </p:cNvSpPr>
          <p:nvPr/>
        </p:nvSpPr>
        <p:spPr bwMode="auto">
          <a:xfrm>
            <a:off x="3222625" y="2857500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34" name="Rectangle 398"/>
          <p:cNvSpPr>
            <a:spLocks noChangeArrowheads="1"/>
          </p:cNvSpPr>
          <p:nvPr/>
        </p:nvSpPr>
        <p:spPr bwMode="auto">
          <a:xfrm>
            <a:off x="3952875" y="28590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35" name="Rectangle 399"/>
          <p:cNvSpPr>
            <a:spLocks noChangeArrowheads="1"/>
          </p:cNvSpPr>
          <p:nvPr/>
        </p:nvSpPr>
        <p:spPr bwMode="auto">
          <a:xfrm>
            <a:off x="4686300" y="2860675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36" name="Rectangle 400"/>
          <p:cNvSpPr>
            <a:spLocks noChangeArrowheads="1"/>
          </p:cNvSpPr>
          <p:nvPr/>
        </p:nvSpPr>
        <p:spPr bwMode="auto">
          <a:xfrm>
            <a:off x="5418138" y="2860675"/>
            <a:ext cx="365125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37" name="Rectangle 401"/>
          <p:cNvSpPr>
            <a:spLocks noChangeArrowheads="1"/>
          </p:cNvSpPr>
          <p:nvPr/>
        </p:nvSpPr>
        <p:spPr bwMode="auto">
          <a:xfrm>
            <a:off x="6146800" y="28590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38" name="Rectangle 402"/>
          <p:cNvSpPr>
            <a:spLocks noChangeArrowheads="1"/>
          </p:cNvSpPr>
          <p:nvPr/>
        </p:nvSpPr>
        <p:spPr bwMode="auto">
          <a:xfrm>
            <a:off x="6880225" y="2859088"/>
            <a:ext cx="365125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39" name="Rectangle 403"/>
          <p:cNvSpPr>
            <a:spLocks noChangeArrowheads="1"/>
          </p:cNvSpPr>
          <p:nvPr/>
        </p:nvSpPr>
        <p:spPr bwMode="auto">
          <a:xfrm>
            <a:off x="1760538" y="5251450"/>
            <a:ext cx="365125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40" name="Rectangle 404"/>
          <p:cNvSpPr>
            <a:spLocks noChangeArrowheads="1"/>
          </p:cNvSpPr>
          <p:nvPr/>
        </p:nvSpPr>
        <p:spPr bwMode="auto">
          <a:xfrm>
            <a:off x="2492375" y="5249863"/>
            <a:ext cx="365125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41" name="Rectangle 405"/>
          <p:cNvSpPr>
            <a:spLocks noChangeArrowheads="1"/>
          </p:cNvSpPr>
          <p:nvPr/>
        </p:nvSpPr>
        <p:spPr bwMode="auto">
          <a:xfrm>
            <a:off x="3222625" y="5249863"/>
            <a:ext cx="365125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42" name="Rectangle 406"/>
          <p:cNvSpPr>
            <a:spLocks noChangeArrowheads="1"/>
          </p:cNvSpPr>
          <p:nvPr/>
        </p:nvSpPr>
        <p:spPr bwMode="auto">
          <a:xfrm>
            <a:off x="3952875" y="5251450"/>
            <a:ext cx="365125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43" name="Rectangle 407"/>
          <p:cNvSpPr>
            <a:spLocks noChangeArrowheads="1"/>
          </p:cNvSpPr>
          <p:nvPr/>
        </p:nvSpPr>
        <p:spPr bwMode="auto">
          <a:xfrm>
            <a:off x="4686300" y="5253038"/>
            <a:ext cx="365125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44" name="Rectangle 408"/>
          <p:cNvSpPr>
            <a:spLocks noChangeArrowheads="1"/>
          </p:cNvSpPr>
          <p:nvPr/>
        </p:nvSpPr>
        <p:spPr bwMode="auto">
          <a:xfrm>
            <a:off x="5418138" y="5253038"/>
            <a:ext cx="365125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45" name="Rectangle 409"/>
          <p:cNvSpPr>
            <a:spLocks noChangeArrowheads="1"/>
          </p:cNvSpPr>
          <p:nvPr/>
        </p:nvSpPr>
        <p:spPr bwMode="auto">
          <a:xfrm>
            <a:off x="6146800" y="5251450"/>
            <a:ext cx="365125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46" name="Rectangle 410"/>
          <p:cNvSpPr>
            <a:spLocks noChangeArrowheads="1"/>
          </p:cNvSpPr>
          <p:nvPr/>
        </p:nvSpPr>
        <p:spPr bwMode="auto">
          <a:xfrm>
            <a:off x="6880225" y="5251450"/>
            <a:ext cx="365125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47" name="Rectangle 411"/>
          <p:cNvSpPr>
            <a:spLocks noChangeArrowheads="1"/>
          </p:cNvSpPr>
          <p:nvPr/>
        </p:nvSpPr>
        <p:spPr bwMode="auto">
          <a:xfrm>
            <a:off x="1760538" y="5251450"/>
            <a:ext cx="547687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48" name="Rectangle 412"/>
          <p:cNvSpPr>
            <a:spLocks noChangeArrowheads="1"/>
          </p:cNvSpPr>
          <p:nvPr/>
        </p:nvSpPr>
        <p:spPr bwMode="auto">
          <a:xfrm>
            <a:off x="2492375" y="5249863"/>
            <a:ext cx="547688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49" name="Rectangle 413"/>
          <p:cNvSpPr>
            <a:spLocks noChangeArrowheads="1"/>
          </p:cNvSpPr>
          <p:nvPr/>
        </p:nvSpPr>
        <p:spPr bwMode="auto">
          <a:xfrm>
            <a:off x="3222625" y="5249863"/>
            <a:ext cx="547688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50" name="Rectangle 414"/>
          <p:cNvSpPr>
            <a:spLocks noChangeArrowheads="1"/>
          </p:cNvSpPr>
          <p:nvPr/>
        </p:nvSpPr>
        <p:spPr bwMode="auto">
          <a:xfrm>
            <a:off x="3952875" y="5251450"/>
            <a:ext cx="547688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51" name="Rectangle 415"/>
          <p:cNvSpPr>
            <a:spLocks noChangeArrowheads="1"/>
          </p:cNvSpPr>
          <p:nvPr/>
        </p:nvSpPr>
        <p:spPr bwMode="auto">
          <a:xfrm>
            <a:off x="4686300" y="5253038"/>
            <a:ext cx="547688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52" name="Rectangle 416"/>
          <p:cNvSpPr>
            <a:spLocks noChangeArrowheads="1"/>
          </p:cNvSpPr>
          <p:nvPr/>
        </p:nvSpPr>
        <p:spPr bwMode="auto">
          <a:xfrm>
            <a:off x="5418138" y="5253038"/>
            <a:ext cx="547687" cy="18256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53" name="Rectangle 417"/>
          <p:cNvSpPr>
            <a:spLocks noChangeArrowheads="1"/>
          </p:cNvSpPr>
          <p:nvPr/>
        </p:nvSpPr>
        <p:spPr bwMode="auto">
          <a:xfrm>
            <a:off x="6146800" y="5251450"/>
            <a:ext cx="547688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54" name="Rectangle 418"/>
          <p:cNvSpPr>
            <a:spLocks noChangeArrowheads="1"/>
          </p:cNvSpPr>
          <p:nvPr/>
        </p:nvSpPr>
        <p:spPr bwMode="auto">
          <a:xfrm>
            <a:off x="6880225" y="5251450"/>
            <a:ext cx="547688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55" name="Rectangle 419"/>
          <p:cNvSpPr>
            <a:spLocks noChangeArrowheads="1"/>
          </p:cNvSpPr>
          <p:nvPr/>
        </p:nvSpPr>
        <p:spPr bwMode="auto">
          <a:xfrm>
            <a:off x="1760538" y="2859088"/>
            <a:ext cx="547687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56" name="Rectangle 420"/>
          <p:cNvSpPr>
            <a:spLocks noChangeArrowheads="1"/>
          </p:cNvSpPr>
          <p:nvPr/>
        </p:nvSpPr>
        <p:spPr bwMode="auto">
          <a:xfrm>
            <a:off x="2492375" y="2857500"/>
            <a:ext cx="547688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57" name="Rectangle 421"/>
          <p:cNvSpPr>
            <a:spLocks noChangeArrowheads="1"/>
          </p:cNvSpPr>
          <p:nvPr/>
        </p:nvSpPr>
        <p:spPr bwMode="auto">
          <a:xfrm>
            <a:off x="3222625" y="2857500"/>
            <a:ext cx="547688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58" name="Rectangle 422"/>
          <p:cNvSpPr>
            <a:spLocks noChangeArrowheads="1"/>
          </p:cNvSpPr>
          <p:nvPr/>
        </p:nvSpPr>
        <p:spPr bwMode="auto">
          <a:xfrm>
            <a:off x="3952875" y="2859088"/>
            <a:ext cx="547688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59" name="Rectangle 423"/>
          <p:cNvSpPr>
            <a:spLocks noChangeArrowheads="1"/>
          </p:cNvSpPr>
          <p:nvPr/>
        </p:nvSpPr>
        <p:spPr bwMode="auto">
          <a:xfrm>
            <a:off x="4686300" y="2860675"/>
            <a:ext cx="547688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60" name="Rectangle 424"/>
          <p:cNvSpPr>
            <a:spLocks noChangeArrowheads="1"/>
          </p:cNvSpPr>
          <p:nvPr/>
        </p:nvSpPr>
        <p:spPr bwMode="auto">
          <a:xfrm>
            <a:off x="5418138" y="2860675"/>
            <a:ext cx="547687" cy="1825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61" name="Rectangle 425"/>
          <p:cNvSpPr>
            <a:spLocks noChangeArrowheads="1"/>
          </p:cNvSpPr>
          <p:nvPr/>
        </p:nvSpPr>
        <p:spPr bwMode="auto">
          <a:xfrm>
            <a:off x="6146800" y="2859088"/>
            <a:ext cx="547688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62" name="Rectangle 426"/>
          <p:cNvSpPr>
            <a:spLocks noChangeArrowheads="1"/>
          </p:cNvSpPr>
          <p:nvPr/>
        </p:nvSpPr>
        <p:spPr bwMode="auto">
          <a:xfrm>
            <a:off x="6880225" y="2859088"/>
            <a:ext cx="547688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63" name="Rectangle 427"/>
          <p:cNvSpPr>
            <a:spLocks noChangeArrowheads="1"/>
          </p:cNvSpPr>
          <p:nvPr/>
        </p:nvSpPr>
        <p:spPr bwMode="auto">
          <a:xfrm>
            <a:off x="1760538" y="5251450"/>
            <a:ext cx="5849937" cy="1825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0364" name="Rectangle 428"/>
          <p:cNvSpPr>
            <a:spLocks noChangeArrowheads="1"/>
          </p:cNvSpPr>
          <p:nvPr/>
        </p:nvSpPr>
        <p:spPr bwMode="auto">
          <a:xfrm>
            <a:off x="1760538" y="2859088"/>
            <a:ext cx="5849937" cy="1825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680365" name="Group 429"/>
          <p:cNvGrpSpPr>
            <a:grpSpLocks/>
          </p:cNvGrpSpPr>
          <p:nvPr/>
        </p:nvGrpSpPr>
        <p:grpSpPr bwMode="auto">
          <a:xfrm>
            <a:off x="2362200" y="5614988"/>
            <a:ext cx="4603750" cy="381000"/>
            <a:chOff x="876" y="3900"/>
            <a:chExt cx="2900" cy="240"/>
          </a:xfrm>
        </p:grpSpPr>
        <p:sp>
          <p:nvSpPr>
            <p:cNvPr id="680366" name="Rectangle 430"/>
            <p:cNvSpPr>
              <a:spLocks noChangeArrowheads="1"/>
            </p:cNvSpPr>
            <p:nvPr/>
          </p:nvSpPr>
          <p:spPr bwMode="auto">
            <a:xfrm>
              <a:off x="876" y="3900"/>
              <a:ext cx="2832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0367" name="Group 431"/>
            <p:cNvGrpSpPr>
              <a:grpSpLocks/>
            </p:cNvGrpSpPr>
            <p:nvPr/>
          </p:nvGrpSpPr>
          <p:grpSpPr bwMode="auto">
            <a:xfrm>
              <a:off x="969" y="3906"/>
              <a:ext cx="1042" cy="231"/>
              <a:chOff x="507" y="3906"/>
              <a:chExt cx="1042" cy="231"/>
            </a:xfrm>
          </p:grpSpPr>
          <p:sp>
            <p:nvSpPr>
              <p:cNvPr id="680368" name="Rectangle 432"/>
              <p:cNvSpPr>
                <a:spLocks noChangeArrowheads="1"/>
              </p:cNvSpPr>
              <p:nvPr/>
            </p:nvSpPr>
            <p:spPr bwMode="auto">
              <a:xfrm>
                <a:off x="507" y="3960"/>
                <a:ext cx="115" cy="11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80369" name="Text Box 433"/>
              <p:cNvSpPr txBox="1">
                <a:spLocks noChangeArrowheads="1"/>
              </p:cNvSpPr>
              <p:nvPr/>
            </p:nvSpPr>
            <p:spPr bwMode="auto">
              <a:xfrm>
                <a:off x="605" y="3906"/>
                <a:ext cx="9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  <a:cs typeface="Arial" charset="0"/>
                  </a:rPr>
                  <a:t>Cache miss</a:t>
                </a:r>
              </a:p>
            </p:txBody>
          </p:sp>
        </p:grpSp>
        <p:grpSp>
          <p:nvGrpSpPr>
            <p:cNvPr id="680370" name="Group 434"/>
            <p:cNvGrpSpPr>
              <a:grpSpLocks/>
            </p:cNvGrpSpPr>
            <p:nvPr/>
          </p:nvGrpSpPr>
          <p:grpSpPr bwMode="auto">
            <a:xfrm>
              <a:off x="2059" y="3909"/>
              <a:ext cx="1013" cy="231"/>
              <a:chOff x="2059" y="3909"/>
              <a:chExt cx="1013" cy="231"/>
            </a:xfrm>
          </p:grpSpPr>
          <p:sp>
            <p:nvSpPr>
              <p:cNvPr id="680371" name="Rectangle 435"/>
              <p:cNvSpPr>
                <a:spLocks noChangeArrowheads="1"/>
              </p:cNvSpPr>
              <p:nvPr/>
            </p:nvSpPr>
            <p:spPr bwMode="auto">
              <a:xfrm>
                <a:off x="2059" y="3962"/>
                <a:ext cx="115" cy="115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80372" name="Text Box 436"/>
              <p:cNvSpPr txBox="1">
                <a:spLocks noChangeArrowheads="1"/>
              </p:cNvSpPr>
              <p:nvPr/>
            </p:nvSpPr>
            <p:spPr bwMode="auto">
              <a:xfrm>
                <a:off x="2156" y="3909"/>
                <a:ext cx="9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  <a:cs typeface="Arial" charset="0"/>
                  </a:rPr>
                  <a:t>Cache hit</a:t>
                </a:r>
              </a:p>
            </p:txBody>
          </p:sp>
        </p:grpSp>
        <p:grpSp>
          <p:nvGrpSpPr>
            <p:cNvPr id="680373" name="Group 437"/>
            <p:cNvGrpSpPr>
              <a:grpSpLocks/>
            </p:cNvGrpSpPr>
            <p:nvPr/>
          </p:nvGrpSpPr>
          <p:grpSpPr bwMode="auto">
            <a:xfrm>
              <a:off x="3031" y="3907"/>
              <a:ext cx="745" cy="231"/>
              <a:chOff x="3763" y="3907"/>
              <a:chExt cx="745" cy="231"/>
            </a:xfrm>
          </p:grpSpPr>
          <p:sp>
            <p:nvSpPr>
              <p:cNvPr id="680374" name="Rectangle 438"/>
              <p:cNvSpPr>
                <a:spLocks noChangeArrowheads="1"/>
              </p:cNvSpPr>
              <p:nvPr/>
            </p:nvSpPr>
            <p:spPr bwMode="auto">
              <a:xfrm>
                <a:off x="3763" y="3964"/>
                <a:ext cx="115" cy="115"/>
              </a:xfrm>
              <a:prstGeom prst="rect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80375" name="Text Box 439"/>
              <p:cNvSpPr txBox="1">
                <a:spLocks noChangeArrowheads="1"/>
              </p:cNvSpPr>
              <p:nvPr/>
            </p:nvSpPr>
            <p:spPr bwMode="auto">
              <a:xfrm>
                <a:off x="3863" y="3907"/>
                <a:ext cx="64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sz="1800" b="0">
                    <a:latin typeface="Arial" charset="0"/>
                    <a:cs typeface="Arial" charset="0"/>
                  </a:rPr>
                  <a:t>Mixed</a:t>
                </a:r>
              </a:p>
            </p:txBody>
          </p:sp>
        </p:grpSp>
      </p:grpSp>
      <p:sp>
        <p:nvSpPr>
          <p:cNvPr id="680376" name="Rectangle 440"/>
          <p:cNvSpPr>
            <a:spLocks noChangeArrowheads="1"/>
          </p:cNvSpPr>
          <p:nvPr/>
        </p:nvSpPr>
        <p:spPr bwMode="auto">
          <a:xfrm>
            <a:off x="7448550" y="568166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77" name="Rectangle 441"/>
          <p:cNvSpPr>
            <a:spLocks noChangeArrowheads="1"/>
          </p:cNvSpPr>
          <p:nvPr/>
        </p:nvSpPr>
        <p:spPr bwMode="auto">
          <a:xfrm>
            <a:off x="7448550" y="568166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78" name="Rectangle 442"/>
          <p:cNvSpPr>
            <a:spLocks noChangeArrowheads="1"/>
          </p:cNvSpPr>
          <p:nvPr/>
        </p:nvSpPr>
        <p:spPr bwMode="auto">
          <a:xfrm>
            <a:off x="7448550" y="568166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79" name="Rectangle 443"/>
          <p:cNvSpPr>
            <a:spLocks noChangeArrowheads="1"/>
          </p:cNvSpPr>
          <p:nvPr/>
        </p:nvSpPr>
        <p:spPr bwMode="auto">
          <a:xfrm>
            <a:off x="7448550" y="56911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80" name="Rectangle 444"/>
          <p:cNvSpPr>
            <a:spLocks noChangeArrowheads="1"/>
          </p:cNvSpPr>
          <p:nvPr/>
        </p:nvSpPr>
        <p:spPr bwMode="auto">
          <a:xfrm>
            <a:off x="7448550" y="56911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81" name="Rectangle 445"/>
          <p:cNvSpPr>
            <a:spLocks noChangeArrowheads="1"/>
          </p:cNvSpPr>
          <p:nvPr/>
        </p:nvSpPr>
        <p:spPr bwMode="auto">
          <a:xfrm>
            <a:off x="7448550" y="568166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82" name="Rectangle 446"/>
          <p:cNvSpPr>
            <a:spLocks noChangeArrowheads="1"/>
          </p:cNvSpPr>
          <p:nvPr/>
        </p:nvSpPr>
        <p:spPr bwMode="auto">
          <a:xfrm>
            <a:off x="7448550" y="56911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83" name="Rectangle 447"/>
          <p:cNvSpPr>
            <a:spLocks noChangeArrowheads="1"/>
          </p:cNvSpPr>
          <p:nvPr/>
        </p:nvSpPr>
        <p:spPr bwMode="auto">
          <a:xfrm>
            <a:off x="7448550" y="56911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84" name="Rectangle 448"/>
          <p:cNvSpPr>
            <a:spLocks noChangeArrowheads="1"/>
          </p:cNvSpPr>
          <p:nvPr/>
        </p:nvSpPr>
        <p:spPr bwMode="auto">
          <a:xfrm>
            <a:off x="7448550" y="568166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85" name="Rectangle 449"/>
          <p:cNvSpPr>
            <a:spLocks noChangeArrowheads="1"/>
          </p:cNvSpPr>
          <p:nvPr/>
        </p:nvSpPr>
        <p:spPr bwMode="auto">
          <a:xfrm>
            <a:off x="7448550" y="570071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86" name="Rectangle 450"/>
          <p:cNvSpPr>
            <a:spLocks noChangeArrowheads="1"/>
          </p:cNvSpPr>
          <p:nvPr/>
        </p:nvSpPr>
        <p:spPr bwMode="auto">
          <a:xfrm>
            <a:off x="7448550" y="568166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87" name="Rectangle 451"/>
          <p:cNvSpPr>
            <a:spLocks noChangeArrowheads="1"/>
          </p:cNvSpPr>
          <p:nvPr/>
        </p:nvSpPr>
        <p:spPr bwMode="auto">
          <a:xfrm>
            <a:off x="7448550" y="568166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88" name="Rectangle 452"/>
          <p:cNvSpPr>
            <a:spLocks noChangeArrowheads="1"/>
          </p:cNvSpPr>
          <p:nvPr/>
        </p:nvSpPr>
        <p:spPr bwMode="auto">
          <a:xfrm>
            <a:off x="7448550" y="56911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89" name="Rectangle 453"/>
          <p:cNvSpPr>
            <a:spLocks noChangeArrowheads="1"/>
          </p:cNvSpPr>
          <p:nvPr/>
        </p:nvSpPr>
        <p:spPr bwMode="auto">
          <a:xfrm>
            <a:off x="7448550" y="56911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90" name="Rectangle 454"/>
          <p:cNvSpPr>
            <a:spLocks noChangeArrowheads="1"/>
          </p:cNvSpPr>
          <p:nvPr/>
        </p:nvSpPr>
        <p:spPr bwMode="auto">
          <a:xfrm>
            <a:off x="7448550" y="56911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91" name="Rectangle 455"/>
          <p:cNvSpPr>
            <a:spLocks noChangeArrowheads="1"/>
          </p:cNvSpPr>
          <p:nvPr/>
        </p:nvSpPr>
        <p:spPr bwMode="auto">
          <a:xfrm>
            <a:off x="7448550" y="56911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92" name="Rectangle 456"/>
          <p:cNvSpPr>
            <a:spLocks noChangeArrowheads="1"/>
          </p:cNvSpPr>
          <p:nvPr/>
        </p:nvSpPr>
        <p:spPr bwMode="auto">
          <a:xfrm>
            <a:off x="7448550" y="568166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93" name="Rectangle 457"/>
          <p:cNvSpPr>
            <a:spLocks noChangeArrowheads="1"/>
          </p:cNvSpPr>
          <p:nvPr/>
        </p:nvSpPr>
        <p:spPr bwMode="auto">
          <a:xfrm>
            <a:off x="7439025" y="56911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94" name="Rectangle 458"/>
          <p:cNvSpPr>
            <a:spLocks noChangeArrowheads="1"/>
          </p:cNvSpPr>
          <p:nvPr/>
        </p:nvSpPr>
        <p:spPr bwMode="auto">
          <a:xfrm>
            <a:off x="7439025" y="571023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95" name="Rectangle 459"/>
          <p:cNvSpPr>
            <a:spLocks noChangeArrowheads="1"/>
          </p:cNvSpPr>
          <p:nvPr/>
        </p:nvSpPr>
        <p:spPr bwMode="auto">
          <a:xfrm>
            <a:off x="7439025" y="56911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96" name="Rectangle 460"/>
          <p:cNvSpPr>
            <a:spLocks noChangeArrowheads="1"/>
          </p:cNvSpPr>
          <p:nvPr/>
        </p:nvSpPr>
        <p:spPr bwMode="auto">
          <a:xfrm>
            <a:off x="7448550" y="568166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97" name="Rectangle 461"/>
          <p:cNvSpPr>
            <a:spLocks noChangeArrowheads="1"/>
          </p:cNvSpPr>
          <p:nvPr/>
        </p:nvSpPr>
        <p:spPr bwMode="auto">
          <a:xfrm>
            <a:off x="7439025" y="56911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98" name="Rectangle 462"/>
          <p:cNvSpPr>
            <a:spLocks noChangeArrowheads="1"/>
          </p:cNvSpPr>
          <p:nvPr/>
        </p:nvSpPr>
        <p:spPr bwMode="auto">
          <a:xfrm>
            <a:off x="7439025" y="568166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399" name="Rectangle 463"/>
          <p:cNvSpPr>
            <a:spLocks noChangeArrowheads="1"/>
          </p:cNvSpPr>
          <p:nvPr/>
        </p:nvSpPr>
        <p:spPr bwMode="auto">
          <a:xfrm>
            <a:off x="7448550" y="5700713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400" name="Rectangle 464"/>
          <p:cNvSpPr>
            <a:spLocks noChangeArrowheads="1"/>
          </p:cNvSpPr>
          <p:nvPr/>
        </p:nvSpPr>
        <p:spPr bwMode="auto">
          <a:xfrm>
            <a:off x="7600950" y="572928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402" name="Text Box 466"/>
          <p:cNvSpPr txBox="1">
            <a:spLocks noChangeArrowheads="1"/>
          </p:cNvSpPr>
          <p:nvPr/>
        </p:nvSpPr>
        <p:spPr bwMode="auto">
          <a:xfrm>
            <a:off x="6477000" y="833438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Arial" charset="0"/>
                <a:cs typeface="Arial" charset="0"/>
              </a:rPr>
              <a:t>8 cores</a:t>
            </a:r>
          </a:p>
        </p:txBody>
      </p:sp>
      <p:sp>
        <p:nvSpPr>
          <p:cNvPr id="680403" name="Rectangle 467"/>
          <p:cNvSpPr>
            <a:spLocks noChangeArrowheads="1"/>
          </p:cNvSpPr>
          <p:nvPr/>
        </p:nvSpPr>
        <p:spPr bwMode="auto">
          <a:xfrm>
            <a:off x="0" y="187325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r>
              <a:rPr lang="en-US" sz="3200">
                <a:solidFill>
                  <a:srgbClr val="000000"/>
                </a:solidFill>
              </a:rPr>
              <a:t>Parallel Merge Sort: WS vs. 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000"/>
                            </p:stCondLst>
                            <p:childTnLst>
                              <p:par>
                                <p:cTn id="312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00"/>
                            </p:stCondLst>
                            <p:childTnLst>
                              <p:par>
                                <p:cTn id="43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000"/>
                            </p:stCondLst>
                            <p:childTnLst>
                              <p:par>
                                <p:cTn id="461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2000"/>
                            </p:stCondLst>
                            <p:childTnLst>
                              <p:par>
                                <p:cTn id="482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3000"/>
                            </p:stCondLst>
                            <p:childTnLst>
                              <p:par>
                                <p:cTn id="517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000"/>
                            </p:stCondLst>
                            <p:childTnLst>
                              <p:par>
                                <p:cTn id="526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000"/>
                            </p:stCondLst>
                            <p:childTnLst>
                              <p:par>
                                <p:cTn id="561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6000"/>
                            </p:stCondLst>
                            <p:childTnLst>
                              <p:par>
                                <p:cTn id="596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7000"/>
                            </p:stCondLst>
                            <p:childTnLst>
                              <p:par>
                                <p:cTn id="631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019" grpId="0" animBg="1"/>
      <p:bldP spid="680020" grpId="0" animBg="1"/>
      <p:bldP spid="680021" grpId="0" animBg="1"/>
      <p:bldP spid="680022" grpId="0" animBg="1"/>
      <p:bldP spid="680023" grpId="0" animBg="1"/>
      <p:bldP spid="680024" grpId="0" animBg="1"/>
      <p:bldP spid="680025" grpId="0" animBg="1"/>
      <p:bldP spid="680026" grpId="0" animBg="1"/>
      <p:bldP spid="680027" grpId="0" animBg="1"/>
      <p:bldP spid="680028" grpId="0" animBg="1"/>
      <p:bldP spid="680029" grpId="0" animBg="1"/>
      <p:bldP spid="680030" grpId="0" animBg="1"/>
      <p:bldP spid="680031" grpId="0" animBg="1"/>
      <p:bldP spid="680032" grpId="0" animBg="1"/>
      <p:bldP spid="680033" grpId="0" animBg="1"/>
      <p:bldP spid="680034" grpId="0" animBg="1"/>
      <p:bldP spid="680035" grpId="0" animBg="1"/>
      <p:bldP spid="680036" grpId="0" animBg="1"/>
      <p:bldP spid="680037" grpId="0" animBg="1"/>
      <p:bldP spid="680038" grpId="0" animBg="1"/>
      <p:bldP spid="680039" grpId="0" animBg="1"/>
      <p:bldP spid="680040" grpId="0" animBg="1"/>
      <p:bldP spid="680041" grpId="0" animBg="1"/>
      <p:bldP spid="680042" grpId="0" animBg="1"/>
      <p:bldP spid="680043" grpId="0" animBg="1"/>
      <p:bldP spid="680044" grpId="0" animBg="1"/>
      <p:bldP spid="680045" grpId="0" animBg="1"/>
      <p:bldP spid="680046" grpId="0" animBg="1"/>
      <p:bldP spid="680047" grpId="0" animBg="1"/>
      <p:bldP spid="680048" grpId="0" animBg="1"/>
      <p:bldP spid="680049" grpId="0" animBg="1"/>
      <p:bldP spid="680050" grpId="0" animBg="1"/>
      <p:bldP spid="680051" grpId="0" animBg="1"/>
      <p:bldP spid="680120" grpId="0" animBg="1"/>
      <p:bldP spid="680121" grpId="0" animBg="1"/>
      <p:bldP spid="680122" grpId="0" animBg="1"/>
      <p:bldP spid="680123" grpId="0" animBg="1"/>
      <p:bldP spid="680124" grpId="0" animBg="1"/>
      <p:bldP spid="680125" grpId="0" animBg="1"/>
      <p:bldP spid="680126" grpId="0" animBg="1"/>
      <p:bldP spid="680127" grpId="0" animBg="1"/>
      <p:bldP spid="680128" grpId="0" animBg="1"/>
      <p:bldP spid="680129" grpId="0" animBg="1"/>
      <p:bldP spid="680130" grpId="0" animBg="1"/>
      <p:bldP spid="680131" grpId="0" animBg="1"/>
      <p:bldP spid="680132" grpId="0" animBg="1"/>
      <p:bldP spid="680133" grpId="0" animBg="1"/>
      <p:bldP spid="680134" grpId="0" animBg="1"/>
      <p:bldP spid="680135" grpId="0" animBg="1"/>
      <p:bldP spid="680136" grpId="0" animBg="1"/>
      <p:bldP spid="680137" grpId="0" animBg="1"/>
      <p:bldP spid="680138" grpId="0" animBg="1"/>
      <p:bldP spid="680139" grpId="0" animBg="1"/>
      <p:bldP spid="680140" grpId="0" animBg="1"/>
      <p:bldP spid="680141" grpId="0" animBg="1"/>
      <p:bldP spid="680142" grpId="0" animBg="1"/>
      <p:bldP spid="680143" grpId="0" animBg="1"/>
      <p:bldP spid="680144" grpId="0" animBg="1"/>
      <p:bldP spid="680145" grpId="0" animBg="1"/>
      <p:bldP spid="680146" grpId="0" animBg="1"/>
      <p:bldP spid="680147" grpId="0" animBg="1"/>
      <p:bldP spid="680148" grpId="0" animBg="1"/>
      <p:bldP spid="680149" grpId="0" animBg="1"/>
      <p:bldP spid="680150" grpId="0" animBg="1"/>
      <p:bldP spid="680151" grpId="0" animBg="1"/>
      <p:bldP spid="680152" grpId="0" animBg="1"/>
      <p:bldP spid="680153" grpId="0" animBg="1"/>
      <p:bldP spid="680154" grpId="0" animBg="1"/>
      <p:bldP spid="680155" grpId="0" animBg="1"/>
      <p:bldP spid="680156" grpId="0" animBg="1"/>
      <p:bldP spid="680157" grpId="0" animBg="1"/>
      <p:bldP spid="680158" grpId="0" animBg="1"/>
      <p:bldP spid="680159" grpId="0" animBg="1"/>
      <p:bldP spid="680160" grpId="0" animBg="1"/>
      <p:bldP spid="680161" grpId="0" animBg="1"/>
      <p:bldP spid="680162" grpId="0" animBg="1"/>
      <p:bldP spid="680163" grpId="0" animBg="1"/>
      <p:bldP spid="680164" grpId="0" animBg="1"/>
      <p:bldP spid="680165" grpId="0" animBg="1"/>
      <p:bldP spid="680166" grpId="0" animBg="1"/>
      <p:bldP spid="680167" grpId="0" animBg="1"/>
      <p:bldP spid="680168" grpId="0" animBg="1"/>
      <p:bldP spid="680169" grpId="0" animBg="1"/>
      <p:bldP spid="680170" grpId="0" animBg="1"/>
      <p:bldP spid="680171" grpId="0" animBg="1"/>
      <p:bldP spid="680172" grpId="0" animBg="1"/>
      <p:bldP spid="680173" grpId="0" animBg="1"/>
      <p:bldP spid="680174" grpId="0" animBg="1"/>
      <p:bldP spid="680175" grpId="0" animBg="1"/>
      <p:bldP spid="680176" grpId="0" animBg="1"/>
      <p:bldP spid="680177" grpId="0" animBg="1"/>
      <p:bldP spid="680178" grpId="0" animBg="1"/>
      <p:bldP spid="680179" grpId="0" animBg="1"/>
      <p:bldP spid="680180" grpId="0" animBg="1"/>
      <p:bldP spid="680181" grpId="0" animBg="1"/>
      <p:bldP spid="680182" grpId="0" animBg="1"/>
      <p:bldP spid="680183" grpId="0" animBg="1"/>
      <p:bldP spid="680184" grpId="0" animBg="1"/>
      <p:bldP spid="680185" grpId="0" animBg="1"/>
      <p:bldP spid="680186" grpId="0" animBg="1"/>
      <p:bldP spid="680187" grpId="0" animBg="1"/>
      <p:bldP spid="680188" grpId="0" animBg="1"/>
      <p:bldP spid="680189" grpId="0" animBg="1"/>
      <p:bldP spid="680190" grpId="0" animBg="1"/>
      <p:bldP spid="680191" grpId="0" animBg="1"/>
      <p:bldP spid="680192" grpId="0" animBg="1"/>
      <p:bldP spid="680193" grpId="0" animBg="1"/>
      <p:bldP spid="680194" grpId="0" animBg="1"/>
      <p:bldP spid="680195" grpId="0" animBg="1"/>
      <p:bldP spid="680196" grpId="0" animBg="1"/>
      <p:bldP spid="680197" grpId="0" animBg="1"/>
      <p:bldP spid="680198" grpId="0" animBg="1"/>
      <p:bldP spid="680199" grpId="0" animBg="1"/>
      <p:bldP spid="680200" grpId="0" animBg="1"/>
      <p:bldP spid="680201" grpId="0" animBg="1"/>
      <p:bldP spid="680202" grpId="0" animBg="1"/>
      <p:bldP spid="680203" grpId="0" animBg="1"/>
      <p:bldP spid="680204" grpId="0" animBg="1"/>
      <p:bldP spid="680205" grpId="0" animBg="1"/>
      <p:bldP spid="680206" grpId="0" animBg="1"/>
      <p:bldP spid="680207" grpId="0" animBg="1"/>
      <p:bldP spid="680208" grpId="0" animBg="1"/>
      <p:bldP spid="680209" grpId="0" animBg="1"/>
      <p:bldP spid="680210" grpId="0" animBg="1"/>
      <p:bldP spid="680211" grpId="0" animBg="1"/>
      <p:bldP spid="680212" grpId="0" animBg="1"/>
      <p:bldP spid="680213" grpId="0" animBg="1"/>
      <p:bldP spid="680214" grpId="0" animBg="1"/>
      <p:bldP spid="680215" grpId="0" animBg="1"/>
      <p:bldP spid="680216" grpId="0" animBg="1"/>
      <p:bldP spid="680217" grpId="0" animBg="1"/>
      <p:bldP spid="680218" grpId="0" animBg="1"/>
      <p:bldP spid="680219" grpId="0" animBg="1"/>
      <p:bldP spid="680220" grpId="0" animBg="1"/>
      <p:bldP spid="680221" grpId="0" animBg="1"/>
      <p:bldP spid="680222" grpId="0" animBg="1"/>
      <p:bldP spid="680223" grpId="0" animBg="1"/>
      <p:bldP spid="680224" grpId="0" animBg="1"/>
      <p:bldP spid="680225" grpId="0" animBg="1"/>
      <p:bldP spid="680226" grpId="0" animBg="1"/>
      <p:bldP spid="680227" grpId="0" animBg="1"/>
      <p:bldP spid="680228" grpId="0" animBg="1"/>
      <p:bldP spid="680229" grpId="0" animBg="1"/>
      <p:bldP spid="680230" grpId="0" animBg="1"/>
      <p:bldP spid="680231" grpId="0" animBg="1"/>
      <p:bldP spid="680232" grpId="0" animBg="1"/>
      <p:bldP spid="680233" grpId="0" animBg="1"/>
      <p:bldP spid="680234" grpId="0" animBg="1"/>
      <p:bldP spid="680235" grpId="0" animBg="1"/>
      <p:bldP spid="680236" grpId="0" animBg="1"/>
      <p:bldP spid="680237" grpId="0" animBg="1"/>
      <p:bldP spid="680238" grpId="0" animBg="1"/>
      <p:bldP spid="680239" grpId="0" animBg="1"/>
      <p:bldP spid="680240" grpId="0" animBg="1"/>
      <p:bldP spid="680241" grpId="0" animBg="1"/>
      <p:bldP spid="680242" grpId="0" animBg="1"/>
      <p:bldP spid="680243" grpId="0" animBg="1"/>
      <p:bldP spid="680244" grpId="0" animBg="1"/>
      <p:bldP spid="680245" grpId="0" animBg="1"/>
      <p:bldP spid="680246" grpId="0" animBg="1"/>
      <p:bldP spid="680247" grpId="0" animBg="1"/>
      <p:bldP spid="680248" grpId="0" animBg="1"/>
      <p:bldP spid="680249" grpId="0" animBg="1"/>
      <p:bldP spid="680250" grpId="0" animBg="1"/>
      <p:bldP spid="680251" grpId="0" animBg="1"/>
      <p:bldP spid="680252" grpId="0" animBg="1"/>
      <p:bldP spid="680253" grpId="0" animBg="1"/>
      <p:bldP spid="680254" grpId="0" animBg="1"/>
      <p:bldP spid="680255" grpId="0" animBg="1"/>
      <p:bldP spid="680256" grpId="0" animBg="1"/>
      <p:bldP spid="680257" grpId="0" animBg="1"/>
      <p:bldP spid="680258" grpId="0" animBg="1"/>
      <p:bldP spid="680259" grpId="0" animBg="1"/>
      <p:bldP spid="680260" grpId="0" animBg="1"/>
      <p:bldP spid="680261" grpId="0" animBg="1"/>
      <p:bldP spid="680262" grpId="0" animBg="1"/>
      <p:bldP spid="680263" grpId="0" animBg="1"/>
      <p:bldP spid="680264" grpId="0" animBg="1"/>
      <p:bldP spid="680265" grpId="0" animBg="1"/>
      <p:bldP spid="680266" grpId="0" animBg="1"/>
      <p:bldP spid="680267" grpId="0" animBg="1"/>
      <p:bldP spid="680268" grpId="0" animBg="1"/>
      <p:bldP spid="680269" grpId="0" animBg="1"/>
      <p:bldP spid="680270" grpId="0" animBg="1"/>
      <p:bldP spid="680271" grpId="0" animBg="1"/>
      <p:bldP spid="680272" grpId="0" animBg="1"/>
      <p:bldP spid="680273" grpId="0" animBg="1"/>
      <p:bldP spid="680274" grpId="0" animBg="1"/>
      <p:bldP spid="680275" grpId="0" animBg="1"/>
      <p:bldP spid="680276" grpId="0" animBg="1"/>
      <p:bldP spid="680277" grpId="0" animBg="1"/>
      <p:bldP spid="680278" grpId="0" animBg="1"/>
      <p:bldP spid="680279" grpId="0" animBg="1"/>
      <p:bldP spid="680280" grpId="0" animBg="1"/>
      <p:bldP spid="680281" grpId="0" animBg="1"/>
      <p:bldP spid="680282" grpId="0" animBg="1"/>
      <p:bldP spid="680283" grpId="0" animBg="1"/>
      <p:bldP spid="680284" grpId="0" animBg="1"/>
      <p:bldP spid="680285" grpId="0" animBg="1"/>
      <p:bldP spid="680286" grpId="0" animBg="1"/>
      <p:bldP spid="680287" grpId="0" animBg="1"/>
      <p:bldP spid="680288" grpId="0" animBg="1"/>
      <p:bldP spid="680289" grpId="0" animBg="1"/>
      <p:bldP spid="680290" grpId="0" animBg="1"/>
      <p:bldP spid="680291" grpId="0" animBg="1"/>
      <p:bldP spid="680292" grpId="0" animBg="1"/>
      <p:bldP spid="680293" grpId="0" animBg="1"/>
      <p:bldP spid="680294" grpId="0" animBg="1"/>
      <p:bldP spid="680295" grpId="0" animBg="1"/>
      <p:bldP spid="680296" grpId="0" animBg="1"/>
      <p:bldP spid="680297" grpId="0" animBg="1"/>
      <p:bldP spid="680298" grpId="0" animBg="1"/>
      <p:bldP spid="680299" grpId="0" animBg="1"/>
      <p:bldP spid="680300" grpId="0" animBg="1"/>
      <p:bldP spid="680301" grpId="0" animBg="1"/>
      <p:bldP spid="680302" grpId="0" animBg="1"/>
      <p:bldP spid="680303" grpId="0" animBg="1"/>
      <p:bldP spid="680304" grpId="0" animBg="1"/>
      <p:bldP spid="680305" grpId="0" animBg="1"/>
      <p:bldP spid="680306" grpId="0" animBg="1"/>
      <p:bldP spid="680307" grpId="0" animBg="1"/>
      <p:bldP spid="680308" grpId="0" animBg="1"/>
      <p:bldP spid="680309" grpId="0" animBg="1"/>
      <p:bldP spid="680310" grpId="0" animBg="1"/>
      <p:bldP spid="680311" grpId="0" animBg="1"/>
      <p:bldP spid="680312" grpId="0" animBg="1"/>
      <p:bldP spid="680313" grpId="0" animBg="1"/>
      <p:bldP spid="680314" grpId="0" animBg="1"/>
      <p:bldP spid="680315" grpId="0" animBg="1"/>
      <p:bldP spid="680316" grpId="0" animBg="1"/>
      <p:bldP spid="680317" grpId="0" animBg="1"/>
      <p:bldP spid="680318" grpId="0" animBg="1"/>
      <p:bldP spid="680319" grpId="0" animBg="1"/>
      <p:bldP spid="680320" grpId="0" animBg="1"/>
      <p:bldP spid="680321" grpId="0" animBg="1"/>
      <p:bldP spid="680322" grpId="0" animBg="1"/>
      <p:bldP spid="680323" grpId="0" animBg="1"/>
      <p:bldP spid="680324" grpId="0" animBg="1"/>
      <p:bldP spid="680325" grpId="0" animBg="1"/>
      <p:bldP spid="680326" grpId="0" animBg="1"/>
      <p:bldP spid="680327" grpId="0" animBg="1"/>
      <p:bldP spid="680328" grpId="0" animBg="1"/>
      <p:bldP spid="680329" grpId="0" animBg="1"/>
      <p:bldP spid="680330" grpId="0" animBg="1"/>
      <p:bldP spid="680331" grpId="0" animBg="1"/>
      <p:bldP spid="680332" grpId="0" animBg="1"/>
      <p:bldP spid="680333" grpId="0" animBg="1"/>
      <p:bldP spid="680334" grpId="0" animBg="1"/>
      <p:bldP spid="680335" grpId="0" animBg="1"/>
      <p:bldP spid="680336" grpId="0" animBg="1"/>
      <p:bldP spid="680337" grpId="0" animBg="1"/>
      <p:bldP spid="680338" grpId="0" animBg="1"/>
      <p:bldP spid="680339" grpId="0" animBg="1"/>
      <p:bldP spid="680340" grpId="0" animBg="1"/>
      <p:bldP spid="680341" grpId="0" animBg="1"/>
      <p:bldP spid="680342" grpId="0" animBg="1"/>
      <p:bldP spid="680343" grpId="0" animBg="1"/>
      <p:bldP spid="680344" grpId="0" animBg="1"/>
      <p:bldP spid="680345" grpId="0" animBg="1"/>
      <p:bldP spid="680346" grpId="0" animBg="1"/>
      <p:bldP spid="680347" grpId="0" animBg="1"/>
      <p:bldP spid="680348" grpId="0" animBg="1"/>
      <p:bldP spid="680349" grpId="0" animBg="1"/>
      <p:bldP spid="680350" grpId="0" animBg="1"/>
      <p:bldP spid="680351" grpId="0" animBg="1"/>
      <p:bldP spid="680352" grpId="0" animBg="1"/>
      <p:bldP spid="680353" grpId="0" animBg="1"/>
      <p:bldP spid="680354" grpId="0" animBg="1"/>
      <p:bldP spid="680355" grpId="0" animBg="1"/>
      <p:bldP spid="680356" grpId="0" animBg="1"/>
      <p:bldP spid="680357" grpId="0" animBg="1"/>
      <p:bldP spid="680358" grpId="0" animBg="1"/>
      <p:bldP spid="680359" grpId="0" animBg="1"/>
      <p:bldP spid="680360" grpId="0" animBg="1"/>
      <p:bldP spid="680361" grpId="0" animBg="1"/>
      <p:bldP spid="680362" grpId="0" animBg="1"/>
      <p:bldP spid="680363" grpId="0" animBg="1"/>
      <p:bldP spid="680364" grpId="0" animBg="1"/>
      <p:bldP spid="680376" grpId="0" animBg="1"/>
      <p:bldP spid="680377" grpId="0" animBg="1"/>
      <p:bldP spid="680378" grpId="0" animBg="1"/>
      <p:bldP spid="680379" grpId="0" animBg="1"/>
      <p:bldP spid="680380" grpId="0" animBg="1"/>
      <p:bldP spid="680381" grpId="0" animBg="1"/>
      <p:bldP spid="680382" grpId="0" animBg="1"/>
      <p:bldP spid="680383" grpId="0" animBg="1"/>
      <p:bldP spid="680384" grpId="0" animBg="1"/>
      <p:bldP spid="680385" grpId="0" animBg="1"/>
      <p:bldP spid="680386" grpId="0" animBg="1"/>
      <p:bldP spid="680387" grpId="0" animBg="1"/>
      <p:bldP spid="680388" grpId="0" animBg="1"/>
      <p:bldP spid="680389" grpId="0" animBg="1"/>
      <p:bldP spid="680390" grpId="0" animBg="1"/>
      <p:bldP spid="680391" grpId="0" animBg="1"/>
      <p:bldP spid="680392" grpId="0" animBg="1"/>
      <p:bldP spid="680393" grpId="0" animBg="1"/>
      <p:bldP spid="680394" grpId="0" animBg="1"/>
      <p:bldP spid="680395" grpId="0" animBg="1"/>
      <p:bldP spid="680396" grpId="0" animBg="1"/>
      <p:bldP spid="680397" grpId="0" animBg="1"/>
      <p:bldP spid="680398" grpId="0" animBg="1"/>
      <p:bldP spid="680399" grpId="0" animBg="1"/>
      <p:bldP spid="6804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74" name="Rectangle 66"/>
          <p:cNvSpPr>
            <a:spLocks noChangeArrowheads="1"/>
          </p:cNvSpPr>
          <p:nvPr/>
        </p:nvSpPr>
        <p:spPr bwMode="auto">
          <a:xfrm>
            <a:off x="598488" y="2525713"/>
            <a:ext cx="8372475" cy="827087"/>
          </a:xfrm>
          <a:prstGeom prst="rect">
            <a:avLst/>
          </a:prstGeom>
          <a:solidFill>
            <a:schemeClr val="accent1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268"/>
            <a:ext cx="9144000" cy="889000"/>
          </a:xfrm>
        </p:spPr>
        <p:txBody>
          <a:bodyPr/>
          <a:lstStyle/>
          <a:p>
            <a:r>
              <a:rPr lang="en-US" dirty="0"/>
              <a:t>Low-Span + </a:t>
            </a:r>
            <a:r>
              <a:rPr lang="en-US" dirty="0" smtClean="0"/>
              <a:t>Cache-Oblivious </a:t>
            </a:r>
            <a:r>
              <a:rPr lang="en-US" dirty="0"/>
              <a:t>Model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85838"/>
            <a:ext cx="8788400" cy="5397500"/>
          </a:xfrm>
        </p:spPr>
        <p:txBody>
          <a:bodyPr/>
          <a:lstStyle/>
          <a:p>
            <a:r>
              <a:rPr lang="en-US" dirty="0"/>
              <a:t> Observation: Guarantees on cache performance </a:t>
            </a:r>
            <a:br>
              <a:rPr lang="en-US" dirty="0"/>
            </a:br>
            <a:r>
              <a:rPr lang="en-US" dirty="0"/>
              <a:t>   depend on the computation’s </a:t>
            </a:r>
            <a:r>
              <a:rPr lang="en-US" dirty="0">
                <a:solidFill>
                  <a:srgbClr val="FF0000"/>
                </a:solidFill>
              </a:rPr>
              <a:t>span S</a:t>
            </a:r>
            <a:r>
              <a:rPr lang="en-US" dirty="0"/>
              <a:t> (length of </a:t>
            </a:r>
            <a:br>
              <a:rPr lang="en-US" dirty="0"/>
            </a:br>
            <a:r>
              <a:rPr lang="en-US" dirty="0"/>
              <a:t>   critical path)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E.g., Work-stealing on single level of private caches: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 err="1"/>
              <a:t>Thrm</a:t>
            </a:r>
            <a:r>
              <a:rPr lang="en-US" dirty="0"/>
              <a:t>: For any computation w/ fork-join parallelism, O(M P S / B) more misses on P cores than on 1 core</a:t>
            </a:r>
          </a:p>
          <a:p>
            <a:pPr lvl="1"/>
            <a:endParaRPr lang="en-US" sz="1200" dirty="0"/>
          </a:p>
          <a:p>
            <a:pPr lvl="1"/>
            <a:r>
              <a:rPr lang="en-US" dirty="0"/>
              <a:t>Approach: Design parallel algorithms with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Low span, and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Good performance on </a:t>
            </a:r>
            <a:r>
              <a:rPr lang="en-US" dirty="0" smtClean="0">
                <a:solidFill>
                  <a:schemeClr val="tx1"/>
                </a:solidFill>
              </a:rPr>
              <a:t>Cache-Oblivious Model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83081" name="Group 73"/>
          <p:cNvGrpSpPr>
            <a:grpSpLocks/>
          </p:cNvGrpSpPr>
          <p:nvPr/>
        </p:nvGrpSpPr>
        <p:grpSpPr bwMode="auto">
          <a:xfrm>
            <a:off x="525463" y="4983163"/>
            <a:ext cx="8147050" cy="1238250"/>
            <a:chOff x="331" y="3139"/>
            <a:chExt cx="5132" cy="780"/>
          </a:xfrm>
        </p:grpSpPr>
        <p:sp>
          <p:nvSpPr>
            <p:cNvPr id="683071" name="Rectangle 63"/>
            <p:cNvSpPr>
              <a:spLocks noChangeArrowheads="1"/>
            </p:cNvSpPr>
            <p:nvPr/>
          </p:nvSpPr>
          <p:spPr bwMode="auto">
            <a:xfrm>
              <a:off x="331" y="3139"/>
              <a:ext cx="5132" cy="780"/>
            </a:xfrm>
            <a:prstGeom prst="rect">
              <a:avLst/>
            </a:prstGeom>
            <a:solidFill>
              <a:schemeClr val="accent1"/>
            </a:solidFill>
            <a:ln w="508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chemeClr val="folHlink"/>
                  </a:solidFill>
                </a:rPr>
                <a:t>Thrm: For any computation w/ fork-join parallelism</a:t>
              </a:r>
              <a:br>
                <a:rPr lang="en-US" b="0">
                  <a:solidFill>
                    <a:schemeClr val="folHlink"/>
                  </a:solidFill>
                </a:rPr>
              </a:br>
              <a:r>
                <a:rPr lang="en-US" b="0">
                  <a:solidFill>
                    <a:schemeClr val="folHlink"/>
                  </a:solidFill>
                </a:rPr>
                <a:t>for each level i, only O(M  P S / B ) more misses</a:t>
              </a:r>
              <a:br>
                <a:rPr lang="en-US" b="0">
                  <a:solidFill>
                    <a:schemeClr val="folHlink"/>
                  </a:solidFill>
                </a:rPr>
              </a:br>
              <a:r>
                <a:rPr lang="en-US" b="0">
                  <a:solidFill>
                    <a:schemeClr val="folHlink"/>
                  </a:solidFill>
                </a:rPr>
                <a:t>than on 1 core, for hierarchy of private caches</a:t>
              </a:r>
            </a:p>
          </p:txBody>
        </p:sp>
        <p:sp>
          <p:nvSpPr>
            <p:cNvPr id="683072" name="Text Box 64"/>
            <p:cNvSpPr txBox="1">
              <a:spLocks noChangeArrowheads="1"/>
            </p:cNvSpPr>
            <p:nvPr/>
          </p:nvSpPr>
          <p:spPr bwMode="auto">
            <a:xfrm>
              <a:off x="2939" y="3469"/>
              <a:ext cx="156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folHlink"/>
                  </a:solidFill>
                </a:rPr>
                <a:t>i</a:t>
              </a:r>
            </a:p>
          </p:txBody>
        </p:sp>
        <p:sp>
          <p:nvSpPr>
            <p:cNvPr id="683073" name="Text Box 65"/>
            <p:cNvSpPr txBox="1">
              <a:spLocks noChangeArrowheads="1"/>
            </p:cNvSpPr>
            <p:nvPr/>
          </p:nvSpPr>
          <p:spPr bwMode="auto">
            <a:xfrm>
              <a:off x="3729" y="3478"/>
              <a:ext cx="156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folHlink"/>
                  </a:solidFill>
                </a:rPr>
                <a:t>i</a:t>
              </a:r>
            </a:p>
          </p:txBody>
        </p:sp>
      </p:grpSp>
      <p:sp>
        <p:nvSpPr>
          <p:cNvPr id="683076" name="Text Box 68"/>
          <p:cNvSpPr txBox="1">
            <a:spLocks noChangeArrowheads="1"/>
          </p:cNvSpPr>
          <p:nvPr/>
        </p:nvSpPr>
        <p:spPr bwMode="auto">
          <a:xfrm>
            <a:off x="1620838" y="6357938"/>
            <a:ext cx="5911850" cy="457200"/>
          </a:xfrm>
          <a:prstGeom prst="rect">
            <a:avLst/>
          </a:prstGeom>
          <a:solidFill>
            <a:schemeClr val="folHlink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Low span S        Good miss bound</a:t>
            </a:r>
          </a:p>
        </p:txBody>
      </p:sp>
      <p:sp>
        <p:nvSpPr>
          <p:cNvPr id="683077" name="AutoShape 69"/>
          <p:cNvSpPr>
            <a:spLocks noChangeArrowheads="1"/>
          </p:cNvSpPr>
          <p:nvPr/>
        </p:nvSpPr>
        <p:spPr bwMode="auto">
          <a:xfrm>
            <a:off x="3919538" y="6445250"/>
            <a:ext cx="396875" cy="279400"/>
          </a:xfrm>
          <a:prstGeom prst="rightArrow">
            <a:avLst>
              <a:gd name="adj1" fmla="val 50000"/>
              <a:gd name="adj2" fmla="val 35511"/>
            </a:avLst>
          </a:prstGeom>
          <a:solidFill>
            <a:schemeClr val="bg1"/>
          </a:solidFill>
          <a:ln w="50800" algn="ctr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3078" name="Text Box 70"/>
          <p:cNvSpPr txBox="1">
            <a:spLocks noChangeArrowheads="1"/>
          </p:cNvSpPr>
          <p:nvPr/>
        </p:nvSpPr>
        <p:spPr bwMode="auto">
          <a:xfrm>
            <a:off x="7159625" y="4062413"/>
            <a:ext cx="1738313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folHlink"/>
                </a:solidFill>
              </a:rPr>
              <a:t>[SPAA’10]</a:t>
            </a:r>
          </a:p>
        </p:txBody>
      </p:sp>
      <p:pic>
        <p:nvPicPr>
          <p:cNvPr id="683079" name="Picture 71" descr="face-smily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663" y="6350000"/>
            <a:ext cx="450850" cy="45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76" grpId="0" animBg="1"/>
      <p:bldP spid="683077" grpId="0" animBg="1"/>
      <p:bldP spid="6830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36203"/>
          <a:ext cx="9144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561"/>
                <a:gridCol w="1025379"/>
                <a:gridCol w="1003651"/>
                <a:gridCol w="1467622"/>
                <a:gridCol w="1168777"/>
                <a:gridCol w="1359005"/>
                <a:gridCol w="1359005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weight</a:t>
                      </a:r>
                      <a:endParaRPr lang="en-US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  <a:latin typeface="Calibri" pitchFamily="34" charset="0"/>
                          <a:cs typeface="Calibri" pitchFamily="34" charset="0"/>
                        </a:rPr>
                        <a:t>STL Sort</a:t>
                      </a:r>
                      <a:endParaRPr lang="en-US" dirty="0">
                        <a:solidFill>
                          <a:srgbClr val="FF66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  <a:latin typeface="Calibri" pitchFamily="34" charset="0"/>
                          <a:cs typeface="Calibri" pitchFamily="34" charset="0"/>
                        </a:rPr>
                        <a:t>Sanders</a:t>
                      </a:r>
                      <a:r>
                        <a:rPr lang="en-US" baseline="0" dirty="0" smtClean="0">
                          <a:solidFill>
                            <a:srgbClr val="FF6600"/>
                          </a:solidFill>
                          <a:latin typeface="Calibri" pitchFamily="34" charset="0"/>
                          <a:cs typeface="Calibri" pitchFamily="34" charset="0"/>
                        </a:rPr>
                        <a:t> Sort</a:t>
                      </a:r>
                      <a:endParaRPr lang="en-US" dirty="0">
                        <a:solidFill>
                          <a:srgbClr val="FF66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6600"/>
                          </a:solidFill>
                          <a:latin typeface="Calibri" pitchFamily="34" charset="0"/>
                          <a:cs typeface="Calibri" pitchFamily="34" charset="0"/>
                        </a:rPr>
                        <a:t>Quicksort</a:t>
                      </a:r>
                      <a:endParaRPr lang="en-US" dirty="0">
                        <a:solidFill>
                          <a:srgbClr val="FF66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BT-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Sort</a:t>
                      </a:r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BT-Sort</a:t>
                      </a:r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latin typeface="Calibri" pitchFamily="34" charset="0"/>
                          <a:cs typeface="Calibri" pitchFamily="34" charset="0"/>
                        </a:rPr>
                        <a:t>   Cores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Uniform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15.8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1.06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4.22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.82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20.2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Exponential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10.8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.79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2.49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.53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13.8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Almost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Sorted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3.28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1.11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1.76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.27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5.67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Trigram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Strings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58.2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4.63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8.6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1.05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30.8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Strings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Permuted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82.5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7.08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28.4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1.76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49.3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Structure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17.6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2.03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6.73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1.18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26.7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  Average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36.4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3.24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10.3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1.08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28.0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2939" y="5146344"/>
            <a:ext cx="8262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Time in seconds on 32 core Nehalem (4 X x7560)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All inputs are 100,000,000 long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All code written run on </a:t>
            </a:r>
            <a:r>
              <a:rPr lang="en-US" sz="2000" dirty="0" err="1" smtClean="0"/>
              <a:t>Cilk</a:t>
            </a:r>
            <a:r>
              <a:rPr lang="en-US" sz="2000" dirty="0" smtClean="0"/>
              <a:t>++ (also tested in </a:t>
            </a:r>
            <a:r>
              <a:rPr lang="en-US" sz="2000" dirty="0" err="1" smtClean="0"/>
              <a:t>Cilk</a:t>
            </a:r>
            <a:r>
              <a:rPr lang="en-US" sz="2000" dirty="0" smtClean="0"/>
              <a:t>+)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BT-Sort follows Low-Span + Cache-Oblivious approach</a:t>
            </a:r>
            <a:endParaRPr lang="en-US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81884"/>
            <a:ext cx="9144000" cy="64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BT-Sort: New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Variant of Sample Sort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4334542" y="527643"/>
            <a:ext cx="4809458" cy="46166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folHlink"/>
                </a:solidFill>
              </a:rPr>
              <a:t>[</a:t>
            </a:r>
            <a:r>
              <a:rPr lang="en-US" b="0" dirty="0" smtClean="0">
                <a:solidFill>
                  <a:schemeClr val="folHlink"/>
                </a:solidFill>
              </a:rPr>
              <a:t>SPAA’10, another submitted]</a:t>
            </a:r>
            <a:endParaRPr lang="en-US" b="0" dirty="0">
              <a:solidFill>
                <a:schemeClr val="folHlink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28096" y="968993"/>
            <a:ext cx="1433014" cy="4067032"/>
          </a:xfrm>
          <a:prstGeom prst="ellipse">
            <a:avLst/>
          </a:prstGeom>
          <a:noFill/>
          <a:ln w="285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69057" y="971268"/>
            <a:ext cx="1433014" cy="4067032"/>
          </a:xfrm>
          <a:prstGeom prst="ellipse">
            <a:avLst/>
          </a:prstGeom>
          <a:noFill/>
          <a:ln w="285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the Tree-of-Caches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Guarantees of the “Low-depth” approach fail to</a:t>
            </a:r>
            <a:br>
              <a:rPr lang="en-US" dirty="0" smtClean="0"/>
            </a:br>
            <a:r>
              <a:rPr lang="en-US" dirty="0" smtClean="0"/>
              <a:t>   hold for general tree-of-caches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To obtain guarantees for general tree-of-caches:</a:t>
            </a:r>
          </a:p>
          <a:p>
            <a:r>
              <a:rPr lang="en-US" dirty="0" smtClean="0"/>
              <a:t> We define a Parallel Cache-Oblivious Model</a:t>
            </a:r>
          </a:p>
          <a:p>
            <a:r>
              <a:rPr lang="en-US" dirty="0" smtClean="0"/>
              <a:t> and a corresponding Space-Bounded Scheduler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70285" y="6023254"/>
            <a:ext cx="1837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folHlink"/>
                </a:solidFill>
              </a:rPr>
              <a:t>[SPAA’11]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9142413" cy="889000"/>
          </a:xfrm>
        </p:spPr>
        <p:txBody>
          <a:bodyPr/>
          <a:lstStyle/>
          <a:p>
            <a:r>
              <a:rPr lang="en-US"/>
              <a:t>For Good Performance, </a:t>
            </a:r>
            <a:br>
              <a:rPr lang="en-US"/>
            </a:br>
            <a:r>
              <a:rPr lang="en-US"/>
              <a:t>Must Use the Hierarchy Effectively </a:t>
            </a:r>
            <a:br>
              <a:rPr lang="en-US"/>
            </a:br>
            <a:endParaRPr lang="en-US"/>
          </a:p>
        </p:txBody>
      </p:sp>
      <p:grpSp>
        <p:nvGrpSpPr>
          <p:cNvPr id="636931" name="Group 3"/>
          <p:cNvGrpSpPr>
            <a:grpSpLocks/>
          </p:cNvGrpSpPr>
          <p:nvPr/>
        </p:nvGrpSpPr>
        <p:grpSpPr bwMode="auto">
          <a:xfrm>
            <a:off x="2933700" y="1370013"/>
            <a:ext cx="3640138" cy="4133850"/>
            <a:chOff x="1911" y="692"/>
            <a:chExt cx="2293" cy="2604"/>
          </a:xfrm>
        </p:grpSpPr>
        <p:sp>
          <p:nvSpPr>
            <p:cNvPr id="636932" name="Line 4"/>
            <p:cNvSpPr>
              <a:spLocks noChangeShapeType="1"/>
            </p:cNvSpPr>
            <p:nvPr/>
          </p:nvSpPr>
          <p:spPr bwMode="auto">
            <a:xfrm>
              <a:off x="3016" y="1149"/>
              <a:ext cx="0" cy="1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6933" name="Line 5"/>
            <p:cNvSpPr>
              <a:spLocks noChangeShapeType="1"/>
            </p:cNvSpPr>
            <p:nvPr/>
          </p:nvSpPr>
          <p:spPr bwMode="auto">
            <a:xfrm>
              <a:off x="3018" y="2563"/>
              <a:ext cx="0" cy="1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6934" name="Oval 6"/>
            <p:cNvSpPr>
              <a:spLocks noChangeArrowheads="1"/>
            </p:cNvSpPr>
            <p:nvPr/>
          </p:nvSpPr>
          <p:spPr bwMode="auto">
            <a:xfrm>
              <a:off x="2690" y="692"/>
              <a:ext cx="655" cy="456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5" name="Text Box 7"/>
            <p:cNvSpPr txBox="1">
              <a:spLocks noChangeArrowheads="1"/>
            </p:cNvSpPr>
            <p:nvPr/>
          </p:nvSpPr>
          <p:spPr bwMode="auto">
            <a:xfrm>
              <a:off x="2754" y="757"/>
              <a:ext cx="54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9144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CPU</a:t>
              </a:r>
            </a:p>
          </p:txBody>
        </p:sp>
        <p:sp>
          <p:nvSpPr>
            <p:cNvPr id="636936" name="Text Box 8"/>
            <p:cNvSpPr txBox="1">
              <a:spLocks noChangeArrowheads="1"/>
            </p:cNvSpPr>
            <p:nvPr/>
          </p:nvSpPr>
          <p:spPr bwMode="auto">
            <a:xfrm>
              <a:off x="2814" y="1323"/>
              <a:ext cx="408" cy="248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L1</a:t>
              </a:r>
            </a:p>
          </p:txBody>
        </p:sp>
        <p:sp>
          <p:nvSpPr>
            <p:cNvPr id="636937" name="Text Box 9"/>
            <p:cNvSpPr txBox="1">
              <a:spLocks noChangeArrowheads="1"/>
            </p:cNvSpPr>
            <p:nvPr/>
          </p:nvSpPr>
          <p:spPr bwMode="auto">
            <a:xfrm>
              <a:off x="2440" y="1751"/>
              <a:ext cx="1174" cy="30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L2 Cache</a:t>
              </a:r>
              <a:endParaRPr lang="en-US" sz="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6938" name="Text Box 10"/>
            <p:cNvSpPr txBox="1">
              <a:spLocks noChangeArrowheads="1"/>
            </p:cNvSpPr>
            <p:nvPr/>
          </p:nvSpPr>
          <p:spPr bwMode="auto">
            <a:xfrm>
              <a:off x="2133" y="2245"/>
              <a:ext cx="1787" cy="306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Main Memory</a:t>
              </a:r>
            </a:p>
          </p:txBody>
        </p:sp>
        <p:sp>
          <p:nvSpPr>
            <p:cNvPr id="636939" name="AutoShape 11"/>
            <p:cNvSpPr>
              <a:spLocks noChangeAspect="1" noChangeArrowheads="1"/>
            </p:cNvSpPr>
            <p:nvPr/>
          </p:nvSpPr>
          <p:spPr bwMode="auto">
            <a:xfrm>
              <a:off x="1911" y="2715"/>
              <a:ext cx="425" cy="577"/>
            </a:xfrm>
            <a:prstGeom prst="can">
              <a:avLst>
                <a:gd name="adj" fmla="val 33941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36940" name="AutoShape 12"/>
            <p:cNvSpPr>
              <a:spLocks noChangeAspect="1" noChangeArrowheads="1"/>
            </p:cNvSpPr>
            <p:nvPr/>
          </p:nvSpPr>
          <p:spPr bwMode="auto">
            <a:xfrm>
              <a:off x="2277" y="2719"/>
              <a:ext cx="425" cy="577"/>
            </a:xfrm>
            <a:prstGeom prst="can">
              <a:avLst>
                <a:gd name="adj" fmla="val 33941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1" name="AutoShape 13"/>
            <p:cNvSpPr>
              <a:spLocks noChangeAspect="1" noChangeArrowheads="1"/>
            </p:cNvSpPr>
            <p:nvPr/>
          </p:nvSpPr>
          <p:spPr bwMode="auto">
            <a:xfrm>
              <a:off x="2663" y="2714"/>
              <a:ext cx="425" cy="577"/>
            </a:xfrm>
            <a:prstGeom prst="can">
              <a:avLst>
                <a:gd name="adj" fmla="val 33941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2" name="AutoShape 14"/>
            <p:cNvSpPr>
              <a:spLocks noChangeAspect="1" noChangeArrowheads="1"/>
            </p:cNvSpPr>
            <p:nvPr/>
          </p:nvSpPr>
          <p:spPr bwMode="auto">
            <a:xfrm>
              <a:off x="3028" y="2719"/>
              <a:ext cx="425" cy="577"/>
            </a:xfrm>
            <a:prstGeom prst="can">
              <a:avLst>
                <a:gd name="adj" fmla="val 33941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3" name="AutoShape 15"/>
            <p:cNvSpPr>
              <a:spLocks noChangeAspect="1" noChangeArrowheads="1"/>
            </p:cNvSpPr>
            <p:nvPr/>
          </p:nvSpPr>
          <p:spPr bwMode="auto">
            <a:xfrm>
              <a:off x="3400" y="2717"/>
              <a:ext cx="425" cy="577"/>
            </a:xfrm>
            <a:prstGeom prst="can">
              <a:avLst>
                <a:gd name="adj" fmla="val 33941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4" name="AutoShape 16"/>
            <p:cNvSpPr>
              <a:spLocks noChangeAspect="1" noChangeArrowheads="1"/>
            </p:cNvSpPr>
            <p:nvPr/>
          </p:nvSpPr>
          <p:spPr bwMode="auto">
            <a:xfrm>
              <a:off x="3779" y="2715"/>
              <a:ext cx="425" cy="577"/>
            </a:xfrm>
            <a:prstGeom prst="can">
              <a:avLst>
                <a:gd name="adj" fmla="val 33941"/>
              </a:avLst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5" name="Text Box 17"/>
            <p:cNvSpPr txBox="1">
              <a:spLocks noChangeArrowheads="1"/>
            </p:cNvSpPr>
            <p:nvPr/>
          </p:nvSpPr>
          <p:spPr bwMode="auto">
            <a:xfrm>
              <a:off x="2296" y="2919"/>
              <a:ext cx="1469" cy="250"/>
            </a:xfrm>
            <a:prstGeom prst="rect">
              <a:avLst/>
            </a:prstGeom>
            <a:solidFill>
              <a:srgbClr val="CCECFF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00"/>
                  </a:solidFill>
                </a:rPr>
                <a:t>Magnetic Disks</a:t>
              </a:r>
            </a:p>
          </p:txBody>
        </p:sp>
        <p:sp>
          <p:nvSpPr>
            <p:cNvPr id="636946" name="Line 18"/>
            <p:cNvSpPr>
              <a:spLocks noChangeShapeType="1"/>
            </p:cNvSpPr>
            <p:nvPr/>
          </p:nvSpPr>
          <p:spPr bwMode="auto">
            <a:xfrm>
              <a:off x="3018" y="2065"/>
              <a:ext cx="0" cy="1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6947" name="Line 19"/>
            <p:cNvSpPr>
              <a:spLocks noChangeShapeType="1"/>
            </p:cNvSpPr>
            <p:nvPr/>
          </p:nvSpPr>
          <p:spPr bwMode="auto">
            <a:xfrm>
              <a:off x="3017" y="1577"/>
              <a:ext cx="0" cy="1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6948" name="Text Box 20"/>
          <p:cNvSpPr txBox="1">
            <a:spLocks noChangeArrowheads="1"/>
          </p:cNvSpPr>
          <p:nvPr/>
        </p:nvSpPr>
        <p:spPr bwMode="auto">
          <a:xfrm>
            <a:off x="152400" y="1690688"/>
            <a:ext cx="3570288" cy="23272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40000"/>
              </a:spcBef>
            </a:pPr>
            <a:r>
              <a:rPr lang="en-US" sz="2800"/>
              <a:t>Performance:</a:t>
            </a:r>
          </a:p>
          <a:p>
            <a:pPr algn="l">
              <a:lnSpc>
                <a:spcPct val="95000"/>
              </a:lnSpc>
              <a:spcBef>
                <a:spcPct val="40000"/>
              </a:spcBef>
              <a:buFontTx/>
              <a:buChar char="•"/>
            </a:pPr>
            <a:r>
              <a:rPr lang="en-US" sz="2000" b="0"/>
              <a:t> </a:t>
            </a:r>
            <a:r>
              <a:rPr lang="en-US" b="0"/>
              <a:t>Running/response</a:t>
            </a:r>
            <a:br>
              <a:rPr lang="en-US" b="0"/>
            </a:br>
            <a:r>
              <a:rPr lang="en-US" b="0"/>
              <a:t>   time</a:t>
            </a:r>
          </a:p>
          <a:p>
            <a:pPr algn="l">
              <a:lnSpc>
                <a:spcPct val="95000"/>
              </a:lnSpc>
              <a:spcBef>
                <a:spcPct val="40000"/>
              </a:spcBef>
              <a:buFontTx/>
              <a:buChar char="•"/>
            </a:pPr>
            <a:r>
              <a:rPr lang="en-US" b="0"/>
              <a:t> Throughput</a:t>
            </a:r>
          </a:p>
          <a:p>
            <a:pPr algn="l">
              <a:lnSpc>
                <a:spcPct val="95000"/>
              </a:lnSpc>
              <a:spcBef>
                <a:spcPct val="40000"/>
              </a:spcBef>
              <a:buFontTx/>
              <a:buChar char="•"/>
            </a:pPr>
            <a:r>
              <a:rPr lang="en-US" b="0"/>
              <a:t> Power</a:t>
            </a:r>
          </a:p>
        </p:txBody>
      </p:sp>
      <p:sp>
        <p:nvSpPr>
          <p:cNvPr id="636950" name="Text Box 22"/>
          <p:cNvSpPr txBox="1">
            <a:spLocks noChangeArrowheads="1"/>
          </p:cNvSpPr>
          <p:nvPr/>
        </p:nvSpPr>
        <p:spPr bwMode="auto">
          <a:xfrm>
            <a:off x="5864225" y="1644650"/>
            <a:ext cx="2930525" cy="5619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sz="2800">
                <a:solidFill>
                  <a:schemeClr val="folHlink"/>
                </a:solidFill>
              </a:rPr>
              <a:t>Hierarchy:</a:t>
            </a:r>
            <a:endParaRPr lang="en-US" b="0">
              <a:solidFill>
                <a:schemeClr val="folHlink"/>
              </a:solidFill>
            </a:endParaRPr>
          </a:p>
        </p:txBody>
      </p:sp>
      <p:sp>
        <p:nvSpPr>
          <p:cNvPr id="636951" name="Text Box 23"/>
          <p:cNvSpPr txBox="1">
            <a:spLocks noChangeArrowheads="1"/>
          </p:cNvSpPr>
          <p:nvPr/>
        </p:nvSpPr>
        <p:spPr bwMode="auto">
          <a:xfrm>
            <a:off x="6743700" y="2625725"/>
            <a:ext cx="2117725" cy="4937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>
                <a:solidFill>
                  <a:schemeClr val="folHlink"/>
                </a:solidFill>
              </a:rPr>
              <a:t>Cache</a:t>
            </a:r>
            <a:endParaRPr lang="en-US" sz="2000" b="0">
              <a:solidFill>
                <a:schemeClr val="folHlink"/>
              </a:solidFill>
            </a:endParaRPr>
          </a:p>
        </p:txBody>
      </p:sp>
      <p:sp>
        <p:nvSpPr>
          <p:cNvPr id="636952" name="Text Box 24"/>
          <p:cNvSpPr txBox="1">
            <a:spLocks noChangeArrowheads="1"/>
          </p:cNvSpPr>
          <p:nvPr/>
        </p:nvSpPr>
        <p:spPr bwMode="auto">
          <a:xfrm>
            <a:off x="6811963" y="3795713"/>
            <a:ext cx="2117725" cy="493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>
                <a:solidFill>
                  <a:schemeClr val="folHlink"/>
                </a:solidFill>
              </a:rPr>
              <a:t>Memory</a:t>
            </a:r>
            <a:endParaRPr lang="en-US" sz="2000" b="0">
              <a:solidFill>
                <a:schemeClr val="folHlink"/>
              </a:solidFill>
            </a:endParaRPr>
          </a:p>
        </p:txBody>
      </p:sp>
      <p:sp>
        <p:nvSpPr>
          <p:cNvPr id="636953" name="Text Box 25"/>
          <p:cNvSpPr txBox="1">
            <a:spLocks noChangeArrowheads="1"/>
          </p:cNvSpPr>
          <p:nvPr/>
        </p:nvSpPr>
        <p:spPr bwMode="auto">
          <a:xfrm>
            <a:off x="6835775" y="4760913"/>
            <a:ext cx="2117725" cy="493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>
                <a:solidFill>
                  <a:schemeClr val="folHlink"/>
                </a:solidFill>
              </a:rPr>
              <a:t>Storage</a:t>
            </a:r>
            <a:endParaRPr lang="en-US" sz="2000" b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Cache Oblivious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475" y="2497536"/>
            <a:ext cx="2362200" cy="396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>
            <a:stCxn id="4" idx="0"/>
          </p:cNvCxnSpPr>
          <p:nvPr/>
        </p:nvCxnSpPr>
        <p:spPr>
          <a:xfrm rot="16200000" flipH="1">
            <a:off x="1493044" y="2684067"/>
            <a:ext cx="381000" cy="79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3259536"/>
            <a:ext cx="422275" cy="10668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9713" y="3335736"/>
            <a:ext cx="395287" cy="9144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4875" y="3183336"/>
            <a:ext cx="354013" cy="1219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>
          <a:xfrm rot="5400000" flipH="1" flipV="1">
            <a:off x="1177926" y="2749948"/>
            <a:ext cx="381000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0"/>
          </p:cNvCxnSpPr>
          <p:nvPr/>
        </p:nvCxnSpPr>
        <p:spPr>
          <a:xfrm rot="16200000" flipV="1">
            <a:off x="1468438" y="3097611"/>
            <a:ext cx="4572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0"/>
          </p:cNvCxnSpPr>
          <p:nvPr/>
        </p:nvCxnSpPr>
        <p:spPr>
          <a:xfrm rot="16200000" flipV="1">
            <a:off x="1867694" y="2698355"/>
            <a:ext cx="304800" cy="66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2"/>
          </p:cNvCxnSpPr>
          <p:nvPr/>
        </p:nvCxnSpPr>
        <p:spPr>
          <a:xfrm rot="5400000">
            <a:off x="1867694" y="4222355"/>
            <a:ext cx="304800" cy="66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2"/>
          </p:cNvCxnSpPr>
          <p:nvPr/>
        </p:nvCxnSpPr>
        <p:spPr>
          <a:xfrm rot="5400000" flipH="1" flipV="1">
            <a:off x="1469232" y="4468417"/>
            <a:ext cx="457200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2"/>
          </p:cNvCxnSpPr>
          <p:nvPr/>
        </p:nvCxnSpPr>
        <p:spPr>
          <a:xfrm rot="10800000">
            <a:off x="1049338" y="4326336"/>
            <a:ext cx="6381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573213" y="4821636"/>
            <a:ext cx="22701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" idx="2"/>
          </p:cNvCxnSpPr>
          <p:nvPr/>
        </p:nvCxnSpPr>
        <p:spPr>
          <a:xfrm rot="5400000">
            <a:off x="1531144" y="6303567"/>
            <a:ext cx="304800" cy="79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31875" y="5088336"/>
            <a:ext cx="354013" cy="9144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2475" y="5143899"/>
            <a:ext cx="354013" cy="838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Straight Connector 20"/>
          <p:cNvCxnSpPr>
            <a:stCxn id="19" idx="0"/>
          </p:cNvCxnSpPr>
          <p:nvPr/>
        </p:nvCxnSpPr>
        <p:spPr>
          <a:xfrm rot="5400000" flipH="1" flipV="1">
            <a:off x="1372394" y="4773217"/>
            <a:ext cx="152400" cy="47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0"/>
          </p:cNvCxnSpPr>
          <p:nvPr/>
        </p:nvCxnSpPr>
        <p:spPr>
          <a:xfrm rot="16200000" flipV="1">
            <a:off x="1839912" y="4783537"/>
            <a:ext cx="207963" cy="51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0" idx="2"/>
          </p:cNvCxnSpPr>
          <p:nvPr/>
        </p:nvCxnSpPr>
        <p:spPr>
          <a:xfrm rot="5400000" flipH="1" flipV="1">
            <a:off x="1857375" y="5812237"/>
            <a:ext cx="173037" cy="51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2"/>
          </p:cNvCxnSpPr>
          <p:nvPr/>
        </p:nvCxnSpPr>
        <p:spPr>
          <a:xfrm rot="16200000" flipH="1">
            <a:off x="1372394" y="5840017"/>
            <a:ext cx="152400" cy="47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29000" y="3030936"/>
            <a:ext cx="12954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13150" y="3945336"/>
            <a:ext cx="9144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M,B</a:t>
            </a:r>
          </a:p>
        </p:txBody>
      </p:sp>
      <p:sp>
        <p:nvSpPr>
          <p:cNvPr id="37" name="Oval 36"/>
          <p:cNvSpPr/>
          <p:nvPr/>
        </p:nvSpPr>
        <p:spPr>
          <a:xfrm>
            <a:off x="3841750" y="4707336"/>
            <a:ext cx="4572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</a:p>
        </p:txBody>
      </p:sp>
      <p:cxnSp>
        <p:nvCxnSpPr>
          <p:cNvPr id="39" name="Straight Connector 38"/>
          <p:cNvCxnSpPr>
            <a:stCxn id="37" idx="0"/>
            <a:endCxn id="36" idx="2"/>
          </p:cNvCxnSpPr>
          <p:nvPr/>
        </p:nvCxnSpPr>
        <p:spPr>
          <a:xfrm rot="5400000" flipH="1" flipV="1">
            <a:off x="3955257" y="4593830"/>
            <a:ext cx="228600" cy="1587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6" idx="0"/>
          </p:cNvCxnSpPr>
          <p:nvPr/>
        </p:nvCxnSpPr>
        <p:spPr>
          <a:xfrm rot="5400000">
            <a:off x="3879057" y="3755630"/>
            <a:ext cx="381000" cy="1587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334000" y="2497536"/>
            <a:ext cx="2362200" cy="396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6355557" y="2684067"/>
            <a:ext cx="381000" cy="79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673725" y="3259536"/>
            <a:ext cx="422275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45238" y="3335736"/>
            <a:ext cx="395287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10400" y="3183336"/>
            <a:ext cx="4572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2" name="Straight Connector 51"/>
          <p:cNvCxnSpPr>
            <a:stCxn id="49" idx="0"/>
          </p:cNvCxnSpPr>
          <p:nvPr/>
        </p:nvCxnSpPr>
        <p:spPr>
          <a:xfrm rot="5400000" flipH="1" flipV="1">
            <a:off x="6013451" y="2749948"/>
            <a:ext cx="381000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0" idx="0"/>
          </p:cNvCxnSpPr>
          <p:nvPr/>
        </p:nvCxnSpPr>
        <p:spPr>
          <a:xfrm rot="16200000" flipV="1">
            <a:off x="6303963" y="3097611"/>
            <a:ext cx="4572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0"/>
          </p:cNvCxnSpPr>
          <p:nvPr/>
        </p:nvCxnSpPr>
        <p:spPr>
          <a:xfrm rot="16200000" flipV="1">
            <a:off x="6728619" y="2672955"/>
            <a:ext cx="304800" cy="71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2"/>
          </p:cNvCxnSpPr>
          <p:nvPr/>
        </p:nvCxnSpPr>
        <p:spPr>
          <a:xfrm rot="5400000">
            <a:off x="6728619" y="4196955"/>
            <a:ext cx="304800" cy="71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0" idx="2"/>
          </p:cNvCxnSpPr>
          <p:nvPr/>
        </p:nvCxnSpPr>
        <p:spPr>
          <a:xfrm rot="5400000" flipH="1" flipV="1">
            <a:off x="6304757" y="4468417"/>
            <a:ext cx="457200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9" idx="2"/>
          </p:cNvCxnSpPr>
          <p:nvPr/>
        </p:nvCxnSpPr>
        <p:spPr>
          <a:xfrm rot="10800000">
            <a:off x="5884863" y="4326336"/>
            <a:ext cx="6381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445251" y="4821636"/>
            <a:ext cx="227012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6393657" y="6303567"/>
            <a:ext cx="304800" cy="79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867400" y="5088336"/>
            <a:ext cx="354013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58000" y="5143899"/>
            <a:ext cx="354013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2" name="Straight Connector 61"/>
          <p:cNvCxnSpPr>
            <a:stCxn id="60" idx="0"/>
          </p:cNvCxnSpPr>
          <p:nvPr/>
        </p:nvCxnSpPr>
        <p:spPr>
          <a:xfrm rot="5400000" flipH="1" flipV="1">
            <a:off x="6207919" y="4773217"/>
            <a:ext cx="152400" cy="47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</p:cNvCxnSpPr>
          <p:nvPr/>
        </p:nvCxnSpPr>
        <p:spPr>
          <a:xfrm rot="16200000" flipV="1">
            <a:off x="6675437" y="4783537"/>
            <a:ext cx="207963" cy="51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1" idx="2"/>
          </p:cNvCxnSpPr>
          <p:nvPr/>
        </p:nvCxnSpPr>
        <p:spPr>
          <a:xfrm rot="5400000" flipH="1" flipV="1">
            <a:off x="6692900" y="5812237"/>
            <a:ext cx="173037" cy="51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0" idx="2"/>
          </p:cNvCxnSpPr>
          <p:nvPr/>
        </p:nvCxnSpPr>
        <p:spPr>
          <a:xfrm rot="16200000" flipH="1">
            <a:off x="6207919" y="5840017"/>
            <a:ext cx="152400" cy="47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239000" y="1583136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Assuming this task fits in cache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rot="10800000" flipV="1">
            <a:off x="6553200" y="2040336"/>
            <a:ext cx="609600" cy="381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7" idx="0"/>
          </p:cNvCxnSpPr>
          <p:nvPr/>
        </p:nvCxnSpPr>
        <p:spPr>
          <a:xfrm rot="10800000" flipV="1">
            <a:off x="1049338" y="2878536"/>
            <a:ext cx="627062" cy="381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" idx="3"/>
            <a:endCxn id="8" idx="1"/>
          </p:cNvCxnSpPr>
          <p:nvPr/>
        </p:nvCxnSpPr>
        <p:spPr>
          <a:xfrm>
            <a:off x="1260475" y="3792936"/>
            <a:ext cx="249238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" idx="3"/>
            <a:endCxn id="9" idx="1"/>
          </p:cNvCxnSpPr>
          <p:nvPr/>
        </p:nvCxnSpPr>
        <p:spPr>
          <a:xfrm>
            <a:off x="1905000" y="3792936"/>
            <a:ext cx="269875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9" idx="2"/>
          </p:cNvCxnSpPr>
          <p:nvPr/>
        </p:nvCxnSpPr>
        <p:spPr>
          <a:xfrm rot="5400000">
            <a:off x="1862138" y="4216798"/>
            <a:ext cx="304800" cy="67627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19" idx="0"/>
          </p:cNvCxnSpPr>
          <p:nvPr/>
        </p:nvCxnSpPr>
        <p:spPr>
          <a:xfrm rot="10800000" flipV="1">
            <a:off x="1209675" y="4935936"/>
            <a:ext cx="466725" cy="152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9" idx="3"/>
            <a:endCxn id="20" idx="1"/>
          </p:cNvCxnSpPr>
          <p:nvPr/>
        </p:nvCxnSpPr>
        <p:spPr>
          <a:xfrm>
            <a:off x="1385888" y="5545536"/>
            <a:ext cx="636587" cy="1746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20" idx="2"/>
          </p:cNvCxnSpPr>
          <p:nvPr/>
        </p:nvCxnSpPr>
        <p:spPr>
          <a:xfrm rot="5400000">
            <a:off x="1851819" y="5806680"/>
            <a:ext cx="173037" cy="52387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0800000" flipV="1">
            <a:off x="5867400" y="2878536"/>
            <a:ext cx="668338" cy="381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50" idx="0"/>
          </p:cNvCxnSpPr>
          <p:nvPr/>
        </p:nvCxnSpPr>
        <p:spPr>
          <a:xfrm rot="5400000">
            <a:off x="6319838" y="3102373"/>
            <a:ext cx="457200" cy="95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51" idx="0"/>
          </p:cNvCxnSpPr>
          <p:nvPr/>
        </p:nvCxnSpPr>
        <p:spPr>
          <a:xfrm>
            <a:off x="6553200" y="2878536"/>
            <a:ext cx="685800" cy="304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1" idx="2"/>
          </p:cNvCxnSpPr>
          <p:nvPr/>
        </p:nvCxnSpPr>
        <p:spPr>
          <a:xfrm rot="5400000">
            <a:off x="6743700" y="4212036"/>
            <a:ext cx="304800" cy="685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0" idx="2"/>
          </p:cNvCxnSpPr>
          <p:nvPr/>
        </p:nvCxnSpPr>
        <p:spPr>
          <a:xfrm rot="16200000" flipH="1">
            <a:off x="6319838" y="4473973"/>
            <a:ext cx="457200" cy="95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49" idx="2"/>
          </p:cNvCxnSpPr>
          <p:nvPr/>
        </p:nvCxnSpPr>
        <p:spPr>
          <a:xfrm rot="16200000" flipH="1">
            <a:off x="6028532" y="4182667"/>
            <a:ext cx="381000" cy="66833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61" idx="0"/>
          </p:cNvCxnSpPr>
          <p:nvPr/>
        </p:nvCxnSpPr>
        <p:spPr>
          <a:xfrm>
            <a:off x="6553200" y="4935936"/>
            <a:ext cx="482600" cy="20796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60" idx="0"/>
          </p:cNvCxnSpPr>
          <p:nvPr/>
        </p:nvCxnSpPr>
        <p:spPr>
          <a:xfrm rot="10800000" flipV="1">
            <a:off x="6045200" y="4935936"/>
            <a:ext cx="508000" cy="152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61" idx="2"/>
          </p:cNvCxnSpPr>
          <p:nvPr/>
        </p:nvCxnSpPr>
        <p:spPr>
          <a:xfrm rot="5400000">
            <a:off x="6707981" y="5827318"/>
            <a:ext cx="173037" cy="482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60" idx="2"/>
          </p:cNvCxnSpPr>
          <p:nvPr/>
        </p:nvCxnSpPr>
        <p:spPr>
          <a:xfrm rot="16200000" flipH="1">
            <a:off x="6222207" y="5824142"/>
            <a:ext cx="152400" cy="50958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7696200" y="2649936"/>
            <a:ext cx="121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  <a:cs typeface="Calibri" pitchFamily="34" charset="0"/>
              </a:rPr>
              <a:t>All three subtasks start with same state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7696200" y="4173936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  <a:cs typeface="Calibri" pitchFamily="34" charset="0"/>
              </a:rPr>
              <a:t>Merge state and carry forward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8463" y="1838724"/>
            <a:ext cx="37163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Carry forward cache state according to some sequential order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7184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 Differs from cache-oblivious model in how cache state is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  carried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9" grpId="0" animBg="1"/>
      <p:bldP spid="20" grpId="0" animBg="1"/>
      <p:bldP spid="33" grpId="0" animBg="1"/>
      <p:bldP spid="36" grpId="0" animBg="1"/>
      <p:bldP spid="37" grpId="0" animBg="1"/>
      <p:bldP spid="47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9" grpId="0"/>
      <p:bldP spid="152" grpId="0"/>
      <p:bldP spid="160" grpId="0"/>
      <p:bldP spid="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Cache-Oblivious Model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7184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 Differs from cache-oblivious model in how cache state is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  carried forward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475" y="2511184"/>
            <a:ext cx="2362200" cy="396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>
            <a:stCxn id="4" idx="0"/>
          </p:cNvCxnSpPr>
          <p:nvPr/>
        </p:nvCxnSpPr>
        <p:spPr>
          <a:xfrm rot="16200000" flipH="1">
            <a:off x="1493044" y="2697715"/>
            <a:ext cx="381000" cy="79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3273184"/>
            <a:ext cx="422275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9713" y="3349384"/>
            <a:ext cx="395287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4875" y="3196984"/>
            <a:ext cx="354013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>
          <a:xfrm rot="5400000" flipH="1" flipV="1">
            <a:off x="1177926" y="2763596"/>
            <a:ext cx="381000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0"/>
          </p:cNvCxnSpPr>
          <p:nvPr/>
        </p:nvCxnSpPr>
        <p:spPr>
          <a:xfrm rot="16200000" flipV="1">
            <a:off x="1468438" y="3111259"/>
            <a:ext cx="4572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0"/>
          </p:cNvCxnSpPr>
          <p:nvPr/>
        </p:nvCxnSpPr>
        <p:spPr>
          <a:xfrm rot="16200000" flipV="1">
            <a:off x="1867694" y="2712003"/>
            <a:ext cx="304800" cy="66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2"/>
          </p:cNvCxnSpPr>
          <p:nvPr/>
        </p:nvCxnSpPr>
        <p:spPr>
          <a:xfrm rot="5400000">
            <a:off x="1867694" y="4236003"/>
            <a:ext cx="304800" cy="66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2"/>
          </p:cNvCxnSpPr>
          <p:nvPr/>
        </p:nvCxnSpPr>
        <p:spPr>
          <a:xfrm rot="5400000" flipH="1" flipV="1">
            <a:off x="1469232" y="4482065"/>
            <a:ext cx="457200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2"/>
          </p:cNvCxnSpPr>
          <p:nvPr/>
        </p:nvCxnSpPr>
        <p:spPr>
          <a:xfrm rot="10800000">
            <a:off x="1049338" y="4339984"/>
            <a:ext cx="6381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573213" y="4835284"/>
            <a:ext cx="22701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" idx="2"/>
          </p:cNvCxnSpPr>
          <p:nvPr/>
        </p:nvCxnSpPr>
        <p:spPr>
          <a:xfrm rot="5400000">
            <a:off x="1531144" y="6317215"/>
            <a:ext cx="304800" cy="79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31875" y="5101984"/>
            <a:ext cx="354013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2475" y="5157547"/>
            <a:ext cx="354013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Straight Connector 20"/>
          <p:cNvCxnSpPr>
            <a:stCxn id="19" idx="0"/>
          </p:cNvCxnSpPr>
          <p:nvPr/>
        </p:nvCxnSpPr>
        <p:spPr>
          <a:xfrm rot="5400000" flipH="1" flipV="1">
            <a:off x="1372394" y="4786865"/>
            <a:ext cx="152400" cy="47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0"/>
          </p:cNvCxnSpPr>
          <p:nvPr/>
        </p:nvCxnSpPr>
        <p:spPr>
          <a:xfrm rot="16200000" flipV="1">
            <a:off x="1839912" y="4797185"/>
            <a:ext cx="207963" cy="51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0" idx="2"/>
          </p:cNvCxnSpPr>
          <p:nvPr/>
        </p:nvCxnSpPr>
        <p:spPr>
          <a:xfrm rot="5400000" flipH="1" flipV="1">
            <a:off x="1857375" y="5825885"/>
            <a:ext cx="173037" cy="51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2"/>
          </p:cNvCxnSpPr>
          <p:nvPr/>
        </p:nvCxnSpPr>
        <p:spPr>
          <a:xfrm rot="16200000" flipH="1">
            <a:off x="1372394" y="5853665"/>
            <a:ext cx="152400" cy="47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29000" y="3044584"/>
            <a:ext cx="12954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13150" y="3958984"/>
            <a:ext cx="9144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M,B</a:t>
            </a:r>
          </a:p>
        </p:txBody>
      </p:sp>
      <p:sp>
        <p:nvSpPr>
          <p:cNvPr id="37" name="Oval 36"/>
          <p:cNvSpPr/>
          <p:nvPr/>
        </p:nvSpPr>
        <p:spPr>
          <a:xfrm>
            <a:off x="3841750" y="4720984"/>
            <a:ext cx="4572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</a:p>
        </p:txBody>
      </p:sp>
      <p:cxnSp>
        <p:nvCxnSpPr>
          <p:cNvPr id="39" name="Straight Connector 38"/>
          <p:cNvCxnSpPr>
            <a:stCxn id="37" idx="0"/>
            <a:endCxn id="36" idx="2"/>
          </p:cNvCxnSpPr>
          <p:nvPr/>
        </p:nvCxnSpPr>
        <p:spPr>
          <a:xfrm rot="5400000" flipH="1" flipV="1">
            <a:off x="3955257" y="4607478"/>
            <a:ext cx="228600" cy="1587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6" idx="0"/>
          </p:cNvCxnSpPr>
          <p:nvPr/>
        </p:nvCxnSpPr>
        <p:spPr>
          <a:xfrm rot="5400000">
            <a:off x="3879057" y="3769278"/>
            <a:ext cx="381000" cy="1587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334000" y="2511184"/>
            <a:ext cx="2362200" cy="396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6355557" y="2697715"/>
            <a:ext cx="381000" cy="79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673725" y="3273184"/>
            <a:ext cx="422275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45238" y="3349384"/>
            <a:ext cx="395287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10400" y="3196984"/>
            <a:ext cx="4572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2" name="Straight Connector 51"/>
          <p:cNvCxnSpPr>
            <a:stCxn id="49" idx="0"/>
          </p:cNvCxnSpPr>
          <p:nvPr/>
        </p:nvCxnSpPr>
        <p:spPr>
          <a:xfrm rot="5400000" flipH="1" flipV="1">
            <a:off x="6013451" y="2763596"/>
            <a:ext cx="381000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0" idx="0"/>
          </p:cNvCxnSpPr>
          <p:nvPr/>
        </p:nvCxnSpPr>
        <p:spPr>
          <a:xfrm rot="16200000" flipV="1">
            <a:off x="6303963" y="3111259"/>
            <a:ext cx="4572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0"/>
          </p:cNvCxnSpPr>
          <p:nvPr/>
        </p:nvCxnSpPr>
        <p:spPr>
          <a:xfrm rot="16200000" flipV="1">
            <a:off x="6728619" y="2686603"/>
            <a:ext cx="304800" cy="71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2"/>
          </p:cNvCxnSpPr>
          <p:nvPr/>
        </p:nvCxnSpPr>
        <p:spPr>
          <a:xfrm rot="5400000">
            <a:off x="6728619" y="4210603"/>
            <a:ext cx="304800" cy="71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0" idx="2"/>
          </p:cNvCxnSpPr>
          <p:nvPr/>
        </p:nvCxnSpPr>
        <p:spPr>
          <a:xfrm rot="5400000" flipH="1" flipV="1">
            <a:off x="6304757" y="4482065"/>
            <a:ext cx="457200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9" idx="2"/>
          </p:cNvCxnSpPr>
          <p:nvPr/>
        </p:nvCxnSpPr>
        <p:spPr>
          <a:xfrm rot="10800000">
            <a:off x="5884863" y="4339984"/>
            <a:ext cx="6381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445251" y="4835284"/>
            <a:ext cx="227012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6393657" y="6317215"/>
            <a:ext cx="304800" cy="79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867400" y="5101984"/>
            <a:ext cx="354013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58000" y="5157547"/>
            <a:ext cx="354013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2" name="Straight Connector 61"/>
          <p:cNvCxnSpPr>
            <a:stCxn id="60" idx="0"/>
          </p:cNvCxnSpPr>
          <p:nvPr/>
        </p:nvCxnSpPr>
        <p:spPr>
          <a:xfrm rot="5400000" flipH="1" flipV="1">
            <a:off x="6207919" y="4786865"/>
            <a:ext cx="152400" cy="47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</p:cNvCxnSpPr>
          <p:nvPr/>
        </p:nvCxnSpPr>
        <p:spPr>
          <a:xfrm rot="16200000" flipV="1">
            <a:off x="6675437" y="4797185"/>
            <a:ext cx="207963" cy="51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1" idx="2"/>
          </p:cNvCxnSpPr>
          <p:nvPr/>
        </p:nvCxnSpPr>
        <p:spPr>
          <a:xfrm rot="5400000" flipH="1" flipV="1">
            <a:off x="6692900" y="5825885"/>
            <a:ext cx="173037" cy="51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0" idx="2"/>
          </p:cNvCxnSpPr>
          <p:nvPr/>
        </p:nvCxnSpPr>
        <p:spPr>
          <a:xfrm rot="16200000" flipH="1">
            <a:off x="6207919" y="5853665"/>
            <a:ext cx="152400" cy="47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239000" y="1596784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Task does not fit in cache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rot="10800000" flipV="1">
            <a:off x="6553200" y="2053984"/>
            <a:ext cx="609600" cy="381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7" idx="0"/>
          </p:cNvCxnSpPr>
          <p:nvPr/>
        </p:nvCxnSpPr>
        <p:spPr>
          <a:xfrm rot="10800000" flipV="1">
            <a:off x="1049338" y="2892184"/>
            <a:ext cx="627062" cy="381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" idx="3"/>
            <a:endCxn id="8" idx="1"/>
          </p:cNvCxnSpPr>
          <p:nvPr/>
        </p:nvCxnSpPr>
        <p:spPr>
          <a:xfrm>
            <a:off x="1260475" y="3806584"/>
            <a:ext cx="249238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" idx="3"/>
            <a:endCxn id="9" idx="1"/>
          </p:cNvCxnSpPr>
          <p:nvPr/>
        </p:nvCxnSpPr>
        <p:spPr>
          <a:xfrm>
            <a:off x="1905000" y="3806584"/>
            <a:ext cx="269875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9" idx="2"/>
          </p:cNvCxnSpPr>
          <p:nvPr/>
        </p:nvCxnSpPr>
        <p:spPr>
          <a:xfrm rot="5400000">
            <a:off x="1862138" y="4230446"/>
            <a:ext cx="304800" cy="67627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19" idx="0"/>
          </p:cNvCxnSpPr>
          <p:nvPr/>
        </p:nvCxnSpPr>
        <p:spPr>
          <a:xfrm rot="10800000" flipV="1">
            <a:off x="1209675" y="4949584"/>
            <a:ext cx="466725" cy="152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9" idx="3"/>
            <a:endCxn id="20" idx="1"/>
          </p:cNvCxnSpPr>
          <p:nvPr/>
        </p:nvCxnSpPr>
        <p:spPr>
          <a:xfrm>
            <a:off x="1385888" y="5559184"/>
            <a:ext cx="636587" cy="1746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20" idx="2"/>
          </p:cNvCxnSpPr>
          <p:nvPr/>
        </p:nvCxnSpPr>
        <p:spPr>
          <a:xfrm rot="5400000">
            <a:off x="1851819" y="5820328"/>
            <a:ext cx="173037" cy="52387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0800000" flipV="1">
            <a:off x="5867400" y="2892184"/>
            <a:ext cx="668338" cy="381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50" idx="0"/>
          </p:cNvCxnSpPr>
          <p:nvPr/>
        </p:nvCxnSpPr>
        <p:spPr>
          <a:xfrm rot="5400000">
            <a:off x="6319838" y="3116021"/>
            <a:ext cx="457200" cy="95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51" idx="0"/>
          </p:cNvCxnSpPr>
          <p:nvPr/>
        </p:nvCxnSpPr>
        <p:spPr>
          <a:xfrm>
            <a:off x="6553200" y="2892184"/>
            <a:ext cx="685800" cy="304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1" idx="2"/>
          </p:cNvCxnSpPr>
          <p:nvPr/>
        </p:nvCxnSpPr>
        <p:spPr>
          <a:xfrm rot="5400000">
            <a:off x="6743700" y="4225684"/>
            <a:ext cx="304800" cy="685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0" idx="2"/>
          </p:cNvCxnSpPr>
          <p:nvPr/>
        </p:nvCxnSpPr>
        <p:spPr>
          <a:xfrm rot="16200000" flipH="1">
            <a:off x="6319838" y="4487621"/>
            <a:ext cx="457200" cy="95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49" idx="2"/>
          </p:cNvCxnSpPr>
          <p:nvPr/>
        </p:nvCxnSpPr>
        <p:spPr>
          <a:xfrm rot="16200000" flipH="1">
            <a:off x="6028532" y="4196315"/>
            <a:ext cx="381000" cy="66833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61" idx="0"/>
          </p:cNvCxnSpPr>
          <p:nvPr/>
        </p:nvCxnSpPr>
        <p:spPr>
          <a:xfrm>
            <a:off x="6553200" y="4949584"/>
            <a:ext cx="482600" cy="20796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60" idx="0"/>
          </p:cNvCxnSpPr>
          <p:nvPr/>
        </p:nvCxnSpPr>
        <p:spPr>
          <a:xfrm rot="10800000" flipV="1">
            <a:off x="6045200" y="4949584"/>
            <a:ext cx="508000" cy="152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61" idx="2"/>
          </p:cNvCxnSpPr>
          <p:nvPr/>
        </p:nvCxnSpPr>
        <p:spPr>
          <a:xfrm rot="5400000">
            <a:off x="6707981" y="5840966"/>
            <a:ext cx="173037" cy="482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60" idx="2"/>
          </p:cNvCxnSpPr>
          <p:nvPr/>
        </p:nvCxnSpPr>
        <p:spPr>
          <a:xfrm rot="16200000" flipH="1">
            <a:off x="6222207" y="5837790"/>
            <a:ext cx="152400" cy="50958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7696200" y="2663584"/>
            <a:ext cx="121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  <a:cs typeface="Calibri" pitchFamily="34" charset="0"/>
              </a:rPr>
              <a:t>All three tasks start with </a:t>
            </a:r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empty</a:t>
            </a:r>
            <a:r>
              <a:rPr lang="en-US" sz="1800">
                <a:latin typeface="Calibri" pitchFamily="34" charset="0"/>
                <a:cs typeface="Calibri" pitchFamily="34" charset="0"/>
              </a:rPr>
              <a:t> state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7696200" y="4187584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  <a:cs typeface="Calibri" pitchFamily="34" charset="0"/>
              </a:rPr>
              <a:t>Strand starts with </a:t>
            </a:r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empty</a:t>
            </a:r>
            <a:r>
              <a:rPr lang="en-US" sz="1800">
                <a:latin typeface="Calibri" pitchFamily="34" charset="0"/>
                <a:cs typeface="Calibri" pitchFamily="34" charset="0"/>
              </a:rPr>
              <a:t> state</a:t>
            </a: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399187" y="6357938"/>
            <a:ext cx="8355172" cy="461665"/>
          </a:xfrm>
          <a:prstGeom prst="rect">
            <a:avLst/>
          </a:prstGeom>
          <a:solidFill>
            <a:schemeClr val="folHlink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Leads to desired guarantees on Tree-of-Caches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9" grpId="0" animBg="1"/>
      <p:bldP spid="20" grpId="0" animBg="1"/>
      <p:bldP spid="33" grpId="0" animBg="1"/>
      <p:bldP spid="36" grpId="0" animBg="1"/>
      <p:bldP spid="37" grpId="0" animBg="1"/>
      <p:bldP spid="47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9" grpId="0"/>
      <p:bldP spid="152" grpId="0"/>
      <p:bldP spid="160" grpId="0"/>
      <p:bldP spid="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614324"/>
          <a:ext cx="8962746" cy="624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Speed-ups on 32-core Nehalem </a:t>
            </a:r>
            <a:endParaRPr lang="en-US" dirty="0"/>
          </a:p>
        </p:txBody>
      </p:sp>
      <p:sp>
        <p:nvSpPr>
          <p:cNvPr id="5" name="Text Box 68"/>
          <p:cNvSpPr txBox="1">
            <a:spLocks noChangeArrowheads="1"/>
          </p:cNvSpPr>
          <p:nvPr/>
        </p:nvSpPr>
        <p:spPr bwMode="auto">
          <a:xfrm>
            <a:off x="791932" y="6357938"/>
            <a:ext cx="7569701" cy="461665"/>
          </a:xfrm>
          <a:prstGeom prst="rect">
            <a:avLst/>
          </a:prstGeom>
          <a:solidFill>
            <a:schemeClr val="folHlink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algorithms are Internally-Deterministic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Hi-Spade: </a:t>
            </a:r>
            <a:r>
              <a:rPr lang="en-US" dirty="0" smtClean="0"/>
              <a:t>Outline / Key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071563"/>
            <a:ext cx="8788400" cy="53975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800" dirty="0"/>
              <a:t> Hierarchies are important but challenging</a:t>
            </a:r>
            <a:endParaRPr lang="en-US" sz="800" dirty="0"/>
          </a:p>
          <a:p>
            <a:pPr>
              <a:spcBef>
                <a:spcPct val="100000"/>
              </a:spcBef>
            </a:pPr>
            <a:r>
              <a:rPr lang="en-US" sz="2800" dirty="0"/>
              <a:t> Hi-Spade vision: Hierarchy-savvy    </a:t>
            </a:r>
            <a:br>
              <a:rPr lang="en-US" sz="2800" dirty="0"/>
            </a:br>
            <a:r>
              <a:rPr lang="en-US" sz="2800" dirty="0"/>
              <a:t>   algorithms &amp; systems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Smart thread schedulers enable simple,     </a:t>
            </a:r>
            <a:br>
              <a:rPr lang="en-US" sz="2800" dirty="0"/>
            </a:br>
            <a:r>
              <a:rPr lang="en-US" sz="2800" dirty="0"/>
              <a:t>   hierarchy-savvy abstractions</a:t>
            </a:r>
          </a:p>
          <a:p>
            <a:pPr>
              <a:spcBef>
                <a:spcPct val="100000"/>
              </a:spcBef>
            </a:pPr>
            <a:r>
              <a:rPr lang="en-US" sz="2800" dirty="0">
                <a:solidFill>
                  <a:srgbClr val="FF0000"/>
                </a:solidFill>
              </a:rPr>
              <a:t> Flash-savvy (database) systems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   maximize benefits of Flash devices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</a:t>
            </a:r>
            <a:r>
              <a:rPr lang="en-US" sz="2800" dirty="0" smtClean="0"/>
              <a:t>Ongoing work w/ many open problems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9144000" cy="1143000"/>
          </a:xfrm>
        </p:spPr>
        <p:txBody>
          <a:bodyPr/>
          <a:lstStyle/>
          <a:p>
            <a:r>
              <a:rPr lang="en-US"/>
              <a:t>Flash Superior to Magnetic Disk</a:t>
            </a:r>
            <a:br>
              <a:rPr lang="en-US"/>
            </a:br>
            <a:r>
              <a:rPr lang="en-US"/>
              <a:t>on Many Metrics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9195" y="1474788"/>
            <a:ext cx="3683849" cy="236220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611334" name="Picture 6" descr="http://www.it46.se/images/uploads/2_1152869896_Intel-te28f320c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1779588"/>
            <a:ext cx="841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1335" name="Picture 4" descr="http://hamster.foxhollow.ca/TinyOS/Graphics/Mica2-Mo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1663700"/>
            <a:ext cx="151447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1336" name="TextBox 10"/>
          <p:cNvSpPr txBox="1">
            <a:spLocks noChangeArrowheads="1"/>
          </p:cNvSpPr>
          <p:nvPr/>
        </p:nvSpPr>
        <p:spPr bwMode="auto">
          <a:xfrm>
            <a:off x="754063" y="2636838"/>
            <a:ext cx="324643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3600" b="0">
                <a:latin typeface="Neo Sans Intel" pitchFamily="34" charset="0"/>
                <a:cs typeface="Arial" charset="0"/>
              </a:rPr>
              <a:t> </a:t>
            </a:r>
            <a:r>
              <a:rPr lang="en-US" sz="3200" b="0">
                <a:latin typeface="Neo Sans Intel" pitchFamily="34" charset="0"/>
                <a:cs typeface="Arial" charset="0"/>
              </a:rPr>
              <a:t>Energy-efficient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3200" b="0">
                <a:latin typeface="Neo Sans Intel" pitchFamily="34" charset="0"/>
                <a:cs typeface="Arial" charset="0"/>
              </a:rPr>
              <a:t> Smaller</a:t>
            </a:r>
          </a:p>
        </p:txBody>
      </p:sp>
      <p:grpSp>
        <p:nvGrpSpPr>
          <p:cNvPr id="611337" name="Group 9"/>
          <p:cNvGrpSpPr>
            <a:grpSpLocks/>
          </p:cNvGrpSpPr>
          <p:nvPr/>
        </p:nvGrpSpPr>
        <p:grpSpPr bwMode="auto">
          <a:xfrm>
            <a:off x="398463" y="3914775"/>
            <a:ext cx="4006850" cy="2622550"/>
            <a:chOff x="5993" y="4263"/>
            <a:chExt cx="2524" cy="1652"/>
          </a:xfrm>
        </p:grpSpPr>
        <p:pic>
          <p:nvPicPr>
            <p:cNvPr id="611338" name="Rounded Rectangle 1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93" y="4263"/>
              <a:ext cx="2524" cy="1652"/>
            </a:xfrm>
            <a:prstGeom prst="rect">
              <a:avLst/>
            </a:prstGeom>
            <a:noFill/>
          </p:spPr>
        </p:pic>
        <p:pic>
          <p:nvPicPr>
            <p:cNvPr id="611339" name="Picture 8" descr="http://microsoft.blognewschannel.com/wp-content/uploads/2007/08/hp-mediasmart-home-serv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92" y="4397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1340" name="Picture 5" descr="ssd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72" y="4505"/>
              <a:ext cx="844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1341" name="TextBox 12"/>
            <p:cNvSpPr txBox="1">
              <a:spLocks noChangeArrowheads="1"/>
            </p:cNvSpPr>
            <p:nvPr/>
          </p:nvSpPr>
          <p:spPr bwMode="auto">
            <a:xfrm>
              <a:off x="6144" y="5100"/>
              <a:ext cx="227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buFont typeface="Arial" charset="0"/>
                <a:buChar char="•"/>
              </a:pPr>
              <a:r>
                <a:rPr lang="en-US" sz="3200" b="0">
                  <a:latin typeface="Neo Sans Intel" pitchFamily="34" charset="0"/>
                  <a:cs typeface="Arial" charset="0"/>
                </a:rPr>
                <a:t> Higher throughput</a:t>
              </a:r>
            </a:p>
            <a:p>
              <a:pPr algn="l" eaLnBrk="1" hangingPunct="1">
                <a:buFont typeface="Arial" charset="0"/>
                <a:buChar char="•"/>
              </a:pPr>
              <a:r>
                <a:rPr lang="en-US" sz="3200" b="0">
                  <a:latin typeface="Neo Sans Intel" pitchFamily="34" charset="0"/>
                  <a:cs typeface="Arial" charset="0"/>
                </a:rPr>
                <a:t> Less cooling cost</a:t>
              </a:r>
            </a:p>
          </p:txBody>
        </p:sp>
      </p:grpSp>
      <p:grpSp>
        <p:nvGrpSpPr>
          <p:cNvPr id="611342" name="Group 14"/>
          <p:cNvGrpSpPr>
            <a:grpSpLocks/>
          </p:cNvGrpSpPr>
          <p:nvPr/>
        </p:nvGrpSpPr>
        <p:grpSpPr bwMode="auto">
          <a:xfrm>
            <a:off x="4676775" y="1409700"/>
            <a:ext cx="3924300" cy="2549525"/>
            <a:chOff x="3442" y="4286"/>
            <a:chExt cx="2472" cy="1606"/>
          </a:xfrm>
        </p:grpSpPr>
        <p:pic>
          <p:nvPicPr>
            <p:cNvPr id="611343" name="Rounded Rectangle 1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42" y="4286"/>
              <a:ext cx="2472" cy="1606"/>
            </a:xfrm>
            <a:prstGeom prst="rect">
              <a:avLst/>
            </a:prstGeom>
            <a:noFill/>
          </p:spPr>
        </p:pic>
        <p:pic>
          <p:nvPicPr>
            <p:cNvPr id="611344" name="Picture 6" descr="http://www.topnews.in/files/laptop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34" y="4463"/>
              <a:ext cx="800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1345" name="TextBox 11"/>
            <p:cNvSpPr txBox="1">
              <a:spLocks noChangeArrowheads="1"/>
            </p:cNvSpPr>
            <p:nvPr/>
          </p:nvSpPr>
          <p:spPr bwMode="auto">
            <a:xfrm>
              <a:off x="3810" y="5130"/>
              <a:ext cx="169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buFont typeface="Arial" charset="0"/>
                <a:buChar char="•"/>
              </a:pPr>
              <a:r>
                <a:rPr lang="en-US" sz="3200" b="0">
                  <a:latin typeface="Neo Sans Intel" pitchFamily="34" charset="0"/>
                  <a:cs typeface="Arial" charset="0"/>
                </a:rPr>
                <a:t> Lighter</a:t>
              </a:r>
            </a:p>
            <a:p>
              <a:pPr algn="l" eaLnBrk="1" hangingPunct="1">
                <a:buFont typeface="Arial" charset="0"/>
                <a:buChar char="•"/>
              </a:pPr>
              <a:r>
                <a:rPr lang="en-US" sz="3200" b="0">
                  <a:latin typeface="Neo Sans Intel" pitchFamily="34" charset="0"/>
                  <a:cs typeface="Arial" charset="0"/>
                </a:rPr>
                <a:t> More durable</a:t>
              </a:r>
            </a:p>
          </p:txBody>
        </p:sp>
        <p:pic>
          <p:nvPicPr>
            <p:cNvPr id="611346" name="Picture 4" descr="http://www.digital-cameras.com/pic/300x300/24/74/4_gb_compact_flash_ultra_ii_sandisk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78" y="4602"/>
              <a:ext cx="4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1347" name="Group 19"/>
          <p:cNvGrpSpPr>
            <a:grpSpLocks noChangeAspect="1"/>
          </p:cNvGrpSpPr>
          <p:nvPr/>
        </p:nvGrpSpPr>
        <p:grpSpPr bwMode="auto">
          <a:xfrm>
            <a:off x="4992688" y="4154488"/>
            <a:ext cx="3149600" cy="2209800"/>
            <a:chOff x="1568" y="2728"/>
            <a:chExt cx="1192" cy="766"/>
          </a:xfrm>
        </p:grpSpPr>
        <p:sp>
          <p:nvSpPr>
            <p:cNvPr id="611348" name="Rectangle 20"/>
            <p:cNvSpPr>
              <a:spLocks noChangeAspect="1" noChangeArrowheads="1"/>
            </p:cNvSpPr>
            <p:nvPr/>
          </p:nvSpPr>
          <p:spPr bwMode="auto">
            <a:xfrm>
              <a:off x="1628" y="2840"/>
              <a:ext cx="971" cy="491"/>
            </a:xfrm>
            <a:prstGeom prst="rect">
              <a:avLst/>
            </a:prstGeom>
            <a:solidFill>
              <a:schemeClr val="bg1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1349" name="Picture 21" descr="small_intel-ssd-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59" t="4596" r="1987" b="4085"/>
            <a:stretch>
              <a:fillRect/>
            </a:stretch>
          </p:blipFill>
          <p:spPr bwMode="auto">
            <a:xfrm rot="602699">
              <a:off x="1568" y="2728"/>
              <a:ext cx="1192" cy="766"/>
            </a:xfrm>
            <a:prstGeom prst="rect">
              <a:avLst/>
            </a:prstGeom>
            <a:noFill/>
          </p:spPr>
        </p:pic>
      </p:grpSp>
      <p:pic>
        <p:nvPicPr>
          <p:cNvPr id="611350" name="Picture 22" descr="face-smily-gree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91013" y="3689350"/>
            <a:ext cx="450850" cy="450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Flash-Savvy Systems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Simply replacing some magnetic disks with </a:t>
            </a:r>
            <a:br>
              <a:rPr lang="en-US"/>
            </a:br>
            <a:r>
              <a:rPr lang="en-US"/>
              <a:t>   Flash devices WILL improve performance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However:</a:t>
            </a:r>
          </a:p>
          <a:p>
            <a:r>
              <a:rPr lang="en-US"/>
              <a:t> Much of the performance left on the table</a:t>
            </a:r>
          </a:p>
          <a:p>
            <a:pPr lvl="2"/>
            <a:r>
              <a:rPr lang="en-US"/>
              <a:t>Systems not tuned to Flash characteristics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Flash-savvy systems:</a:t>
            </a:r>
          </a:p>
          <a:p>
            <a:r>
              <a:rPr lang="en-US"/>
              <a:t> Maximize benefits of platform’s flash devices</a:t>
            </a:r>
          </a:p>
          <a:p>
            <a:pPr lvl="2"/>
            <a:r>
              <a:rPr lang="en-US"/>
              <a:t>What is best offloaded to flash?</a:t>
            </a:r>
          </a:p>
        </p:txBody>
      </p:sp>
      <p:grpSp>
        <p:nvGrpSpPr>
          <p:cNvPr id="5" name="Group 19"/>
          <p:cNvGrpSpPr>
            <a:grpSpLocks noChangeAspect="1"/>
          </p:cNvGrpSpPr>
          <p:nvPr/>
        </p:nvGrpSpPr>
        <p:grpSpPr bwMode="auto">
          <a:xfrm>
            <a:off x="6524311" y="5242560"/>
            <a:ext cx="2619689" cy="1838008"/>
            <a:chOff x="1568" y="2728"/>
            <a:chExt cx="1192" cy="766"/>
          </a:xfrm>
        </p:grpSpPr>
        <p:sp>
          <p:nvSpPr>
            <p:cNvPr id="6" name="Rectangle 20"/>
            <p:cNvSpPr>
              <a:spLocks noChangeAspect="1" noChangeArrowheads="1"/>
            </p:cNvSpPr>
            <p:nvPr/>
          </p:nvSpPr>
          <p:spPr bwMode="auto">
            <a:xfrm>
              <a:off x="1628" y="2840"/>
              <a:ext cx="971" cy="491"/>
            </a:xfrm>
            <a:prstGeom prst="rect">
              <a:avLst/>
            </a:prstGeom>
            <a:solidFill>
              <a:schemeClr val="bg1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21" descr="small_intel-ssd-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59" t="4596" r="1987" b="4085"/>
            <a:stretch>
              <a:fillRect/>
            </a:stretch>
          </p:blipFill>
          <p:spPr bwMode="auto">
            <a:xfrm rot="602699">
              <a:off x="1568" y="2728"/>
              <a:ext cx="1192" cy="7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90600" y="1600200"/>
            <a:ext cx="4800600" cy="60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>
          <a:xfrm>
            <a:off x="1935163" y="1676400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12356" name="Title 1"/>
          <p:cNvSpPr>
            <a:spLocks noGrp="1"/>
          </p:cNvSpPr>
          <p:nvPr>
            <p:ph type="title" idx="4294967295"/>
          </p:nvPr>
        </p:nvSpPr>
        <p:spPr>
          <a:xfrm>
            <a:off x="455613" y="365125"/>
            <a:ext cx="8232775" cy="615950"/>
          </a:xfrm>
        </p:spPr>
        <p:txBody>
          <a:bodyPr lIns="91440" tIns="45720" rIns="91440" bIns="45720" anchor="ctr"/>
          <a:lstStyle/>
          <a:p>
            <a:r>
              <a:rPr lang="en-US"/>
              <a:t>NAND Flash Chip Properties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13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Rectangle 4"/>
          <p:cNvSpPr/>
          <p:nvPr/>
        </p:nvSpPr>
        <p:spPr>
          <a:xfrm>
            <a:off x="22399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/>
          <p:cNvSpPr/>
          <p:nvPr/>
        </p:nvSpPr>
        <p:spPr>
          <a:xfrm>
            <a:off x="24685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/>
        </p:nvSpPr>
        <p:spPr>
          <a:xfrm>
            <a:off x="26971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7"/>
          <p:cNvSpPr/>
          <p:nvPr/>
        </p:nvSpPr>
        <p:spPr>
          <a:xfrm>
            <a:off x="29257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9" name="Rectangle 8"/>
          <p:cNvSpPr/>
          <p:nvPr/>
        </p:nvSpPr>
        <p:spPr>
          <a:xfrm>
            <a:off x="31543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1" name="Rectangle 10"/>
          <p:cNvSpPr/>
          <p:nvPr/>
        </p:nvSpPr>
        <p:spPr>
          <a:xfrm>
            <a:off x="3459163" y="1676400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2" name="Rectangle 11"/>
          <p:cNvSpPr/>
          <p:nvPr/>
        </p:nvSpPr>
        <p:spPr>
          <a:xfrm>
            <a:off x="35353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>
          <a:xfrm>
            <a:off x="37639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>
          <a:xfrm>
            <a:off x="39925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>
          <a:xfrm>
            <a:off x="42211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6" name="Rectangle 15"/>
          <p:cNvSpPr/>
          <p:nvPr/>
        </p:nvSpPr>
        <p:spPr>
          <a:xfrm>
            <a:off x="44497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>
          <a:xfrm>
            <a:off x="4678363" y="17526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12370" name="TextBox 24"/>
          <p:cNvSpPr txBox="1">
            <a:spLocks noChangeArrowheads="1"/>
          </p:cNvSpPr>
          <p:nvPr/>
        </p:nvSpPr>
        <p:spPr bwMode="auto">
          <a:xfrm>
            <a:off x="5059363" y="1447800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0">
                <a:latin typeface="Calibri" pitchFamily="34" charset="0"/>
                <a:cs typeface="Arial" charset="0"/>
              </a:rPr>
              <a:t>…</a:t>
            </a:r>
            <a:endParaRPr lang="en-US" sz="1800" b="0">
              <a:latin typeface="Calibri" pitchFamily="34" charset="0"/>
              <a:cs typeface="Arial" charset="0"/>
            </a:endParaRPr>
          </a:p>
        </p:txBody>
      </p:sp>
      <p:sp>
        <p:nvSpPr>
          <p:cNvPr id="612371" name="TextBox 25"/>
          <p:cNvSpPr txBox="1">
            <a:spLocks noChangeArrowheads="1"/>
          </p:cNvSpPr>
          <p:nvPr/>
        </p:nvSpPr>
        <p:spPr bwMode="auto">
          <a:xfrm>
            <a:off x="1401763" y="1447800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0">
                <a:latin typeface="Calibri" pitchFamily="34" charset="0"/>
                <a:cs typeface="Arial" charset="0"/>
              </a:rPr>
              <a:t>…</a:t>
            </a:r>
            <a:endParaRPr lang="en-US" sz="1800" b="0">
              <a:latin typeface="Calibri" pitchFamily="34" charset="0"/>
              <a:cs typeface="Arial" charset="0"/>
            </a:endParaRPr>
          </a:p>
        </p:txBody>
      </p:sp>
      <p:sp>
        <p:nvSpPr>
          <p:cNvPr id="612372" name="TextBox 19"/>
          <p:cNvSpPr txBox="1">
            <a:spLocks noChangeArrowheads="1"/>
          </p:cNvSpPr>
          <p:nvPr/>
        </p:nvSpPr>
        <p:spPr bwMode="auto">
          <a:xfrm>
            <a:off x="457200" y="11541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Calibri" pitchFamily="34" charset="0"/>
                <a:cs typeface="Arial" charset="0"/>
              </a:rPr>
              <a:t>Block (64-128 pages)</a:t>
            </a:r>
          </a:p>
        </p:txBody>
      </p:sp>
      <p:cxnSp>
        <p:nvCxnSpPr>
          <p:cNvPr id="23" name="Straight Arrow Connector 22"/>
          <p:cNvCxnSpPr>
            <a:endCxn id="612371" idx="3"/>
          </p:cNvCxnSpPr>
          <p:nvPr/>
        </p:nvCxnSpPr>
        <p:spPr>
          <a:xfrm rot="16200000" flipH="1">
            <a:off x="1590675" y="1457325"/>
            <a:ext cx="32385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374" name="TextBox 27"/>
          <p:cNvSpPr txBox="1">
            <a:spLocks noChangeArrowheads="1"/>
          </p:cNvSpPr>
          <p:nvPr/>
        </p:nvSpPr>
        <p:spPr bwMode="auto">
          <a:xfrm>
            <a:off x="2895600" y="1143000"/>
            <a:ext cx="189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Calibri" pitchFamily="34" charset="0"/>
                <a:cs typeface="Arial" charset="0"/>
              </a:rPr>
              <a:t>Page (512-2048 B)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758282" y="1539081"/>
            <a:ext cx="381000" cy="350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376" name="TextBox 33"/>
          <p:cNvSpPr txBox="1">
            <a:spLocks noChangeArrowheads="1"/>
          </p:cNvSpPr>
          <p:nvPr/>
        </p:nvSpPr>
        <p:spPr bwMode="auto">
          <a:xfrm>
            <a:off x="5989638" y="1295400"/>
            <a:ext cx="3001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800" b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Read/write pages, erase blocks</a:t>
            </a:r>
          </a:p>
        </p:txBody>
      </p:sp>
      <p:sp>
        <p:nvSpPr>
          <p:cNvPr id="612377" name="TextBox 34"/>
          <p:cNvSpPr txBox="1">
            <a:spLocks noChangeArrowheads="1"/>
          </p:cNvSpPr>
          <p:nvPr/>
        </p:nvSpPr>
        <p:spPr bwMode="auto">
          <a:xfrm>
            <a:off x="406400" y="2463800"/>
            <a:ext cx="6948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0">
                <a:latin typeface="Calibri" pitchFamily="34" charset="0"/>
                <a:cs typeface="Arial" charset="0"/>
              </a:rPr>
              <a:t>Write page once after a block is erased</a:t>
            </a:r>
            <a:endParaRPr lang="en-US" sz="3200" b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2378" name="TextBox 44"/>
          <p:cNvSpPr txBox="1">
            <a:spLocks noChangeArrowheads="1"/>
          </p:cNvSpPr>
          <p:nvPr/>
        </p:nvSpPr>
        <p:spPr bwMode="auto">
          <a:xfrm>
            <a:off x="396875" y="4622800"/>
            <a:ext cx="415607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0">
                <a:latin typeface="Calibri" pitchFamily="34" charset="0"/>
                <a:cs typeface="Arial" charset="0"/>
              </a:rPr>
              <a:t>Expensive operations:</a:t>
            </a:r>
          </a:p>
          <a:p>
            <a:pPr marL="800100" lvl="1" indent="-342900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0">
                <a:solidFill>
                  <a:srgbClr val="000000"/>
                </a:solidFill>
                <a:latin typeface="Calibri" pitchFamily="34" charset="0"/>
              </a:rPr>
              <a:t>In-place updates</a:t>
            </a:r>
            <a:r>
              <a:rPr lang="en-US" sz="2000" b="0"/>
              <a:t> </a:t>
            </a:r>
          </a:p>
          <a:p>
            <a:pPr marL="800100" lvl="1" indent="-342900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 writes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71600" y="3516313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3" name="Rectangle 42"/>
          <p:cNvSpPr/>
          <p:nvPr/>
        </p:nvSpPr>
        <p:spPr>
          <a:xfrm>
            <a:off x="14478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5" name="Rectangle 44"/>
          <p:cNvSpPr/>
          <p:nvPr/>
        </p:nvSpPr>
        <p:spPr>
          <a:xfrm>
            <a:off x="16764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6" name="Rectangle 45"/>
          <p:cNvSpPr/>
          <p:nvPr/>
        </p:nvSpPr>
        <p:spPr>
          <a:xfrm>
            <a:off x="19050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7" name="Rectangle 46"/>
          <p:cNvSpPr/>
          <p:nvPr/>
        </p:nvSpPr>
        <p:spPr>
          <a:xfrm>
            <a:off x="21336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8" name="Rectangle 47"/>
          <p:cNvSpPr/>
          <p:nvPr/>
        </p:nvSpPr>
        <p:spPr>
          <a:xfrm>
            <a:off x="23622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9" name="Rectangle 48"/>
          <p:cNvSpPr/>
          <p:nvPr/>
        </p:nvSpPr>
        <p:spPr>
          <a:xfrm>
            <a:off x="25908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0" name="Rectangle 49"/>
          <p:cNvSpPr/>
          <p:nvPr/>
        </p:nvSpPr>
        <p:spPr>
          <a:xfrm>
            <a:off x="2895600" y="3516313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1" name="Rectangle 50"/>
          <p:cNvSpPr/>
          <p:nvPr/>
        </p:nvSpPr>
        <p:spPr>
          <a:xfrm>
            <a:off x="29718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2" name="Rectangle 51"/>
          <p:cNvSpPr/>
          <p:nvPr/>
        </p:nvSpPr>
        <p:spPr>
          <a:xfrm>
            <a:off x="32004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3" name="Rectangle 52"/>
          <p:cNvSpPr/>
          <p:nvPr/>
        </p:nvSpPr>
        <p:spPr>
          <a:xfrm>
            <a:off x="34290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4" name="Rectangle 53"/>
          <p:cNvSpPr/>
          <p:nvPr/>
        </p:nvSpPr>
        <p:spPr>
          <a:xfrm>
            <a:off x="36576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5" name="Rectangle 54"/>
          <p:cNvSpPr/>
          <p:nvPr/>
        </p:nvSpPr>
        <p:spPr>
          <a:xfrm>
            <a:off x="38862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6" name="Rectangle 55"/>
          <p:cNvSpPr/>
          <p:nvPr/>
        </p:nvSpPr>
        <p:spPr>
          <a:xfrm>
            <a:off x="41148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7" name="Rectangle 56"/>
          <p:cNvSpPr/>
          <p:nvPr/>
        </p:nvSpPr>
        <p:spPr>
          <a:xfrm>
            <a:off x="4419600" y="3516313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8" name="Rectangle 57"/>
          <p:cNvSpPr/>
          <p:nvPr/>
        </p:nvSpPr>
        <p:spPr>
          <a:xfrm>
            <a:off x="44958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9" name="Rectangle 58"/>
          <p:cNvSpPr/>
          <p:nvPr/>
        </p:nvSpPr>
        <p:spPr>
          <a:xfrm>
            <a:off x="47244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0" name="Rectangle 59"/>
          <p:cNvSpPr/>
          <p:nvPr/>
        </p:nvSpPr>
        <p:spPr>
          <a:xfrm>
            <a:off x="49530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1" name="Rectangle 60"/>
          <p:cNvSpPr/>
          <p:nvPr/>
        </p:nvSpPr>
        <p:spPr>
          <a:xfrm>
            <a:off x="51816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2" name="Rectangle 61"/>
          <p:cNvSpPr/>
          <p:nvPr/>
        </p:nvSpPr>
        <p:spPr>
          <a:xfrm>
            <a:off x="54102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3" name="Rectangle 62"/>
          <p:cNvSpPr/>
          <p:nvPr/>
        </p:nvSpPr>
        <p:spPr>
          <a:xfrm>
            <a:off x="56388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4" name="Rectangle 63"/>
          <p:cNvSpPr/>
          <p:nvPr/>
        </p:nvSpPr>
        <p:spPr>
          <a:xfrm>
            <a:off x="5943600" y="3516313"/>
            <a:ext cx="1524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5" name="Rectangle 64"/>
          <p:cNvSpPr/>
          <p:nvPr/>
        </p:nvSpPr>
        <p:spPr>
          <a:xfrm>
            <a:off x="60198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6" name="Rectangle 65"/>
          <p:cNvSpPr/>
          <p:nvPr/>
        </p:nvSpPr>
        <p:spPr>
          <a:xfrm>
            <a:off x="62484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7" name="Rectangle 66"/>
          <p:cNvSpPr/>
          <p:nvPr/>
        </p:nvSpPr>
        <p:spPr>
          <a:xfrm>
            <a:off x="64770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8" name="Rectangle 67"/>
          <p:cNvSpPr/>
          <p:nvPr/>
        </p:nvSpPr>
        <p:spPr>
          <a:xfrm>
            <a:off x="67056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9" name="Rectangle 68"/>
          <p:cNvSpPr/>
          <p:nvPr/>
        </p:nvSpPr>
        <p:spPr>
          <a:xfrm>
            <a:off x="69342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0" name="Rectangle 69"/>
          <p:cNvSpPr/>
          <p:nvPr/>
        </p:nvSpPr>
        <p:spPr>
          <a:xfrm>
            <a:off x="7162800" y="35925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612407" name="Group 76"/>
          <p:cNvGrpSpPr>
            <a:grpSpLocks/>
          </p:cNvGrpSpPr>
          <p:nvPr/>
        </p:nvGrpSpPr>
        <p:grpSpPr bwMode="auto">
          <a:xfrm>
            <a:off x="2971800" y="3592513"/>
            <a:ext cx="1371600" cy="304800"/>
            <a:chOff x="2971800" y="4800600"/>
            <a:chExt cx="1371600" cy="304800"/>
          </a:xfrm>
        </p:grpSpPr>
        <p:sp>
          <p:nvSpPr>
            <p:cNvPr id="71" name="Rectangle 70"/>
            <p:cNvSpPr/>
            <p:nvPr/>
          </p:nvSpPr>
          <p:spPr>
            <a:xfrm>
              <a:off x="29718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004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290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6576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862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14800" y="4800600"/>
              <a:ext cx="2286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2971800" y="3592513"/>
            <a:ext cx="1371600" cy="304800"/>
            <a:chOff x="2971800" y="5257800"/>
            <a:chExt cx="1371600" cy="304800"/>
          </a:xfrm>
        </p:grpSpPr>
        <p:sp>
          <p:nvSpPr>
            <p:cNvPr id="78" name="Rectangle 77"/>
            <p:cNvSpPr/>
            <p:nvPr/>
          </p:nvSpPr>
          <p:spPr>
            <a:xfrm>
              <a:off x="29718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004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4290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6576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8862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114800" y="5257800"/>
              <a:ext cx="228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</p:grpSp>
      <p:sp>
        <p:nvSpPr>
          <p:cNvPr id="612421" name="TextBox 84"/>
          <p:cNvSpPr txBox="1">
            <a:spLocks noChangeArrowheads="1"/>
          </p:cNvSpPr>
          <p:nvPr/>
        </p:nvSpPr>
        <p:spPr bwMode="auto">
          <a:xfrm>
            <a:off x="2797175" y="3040063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latin typeface="Arial" charset="0"/>
                <a:cs typeface="Arial" charset="0"/>
              </a:rPr>
              <a:t>In-place update</a:t>
            </a:r>
          </a:p>
        </p:txBody>
      </p:sp>
      <p:grpSp>
        <p:nvGrpSpPr>
          <p:cNvPr id="18" name="Group 93"/>
          <p:cNvGrpSpPr/>
          <p:nvPr/>
        </p:nvGrpSpPr>
        <p:grpSpPr>
          <a:xfrm>
            <a:off x="2971800" y="3593068"/>
            <a:ext cx="1371600" cy="304800"/>
            <a:chOff x="4495800" y="4800600"/>
            <a:chExt cx="1371600" cy="304800"/>
          </a:xfrm>
          <a:solidFill>
            <a:srgbClr val="FF0000"/>
          </a:solidFill>
        </p:grpSpPr>
        <p:sp>
          <p:nvSpPr>
            <p:cNvPr id="89" name="Rectangle 88"/>
            <p:cNvSpPr/>
            <p:nvPr/>
          </p:nvSpPr>
          <p:spPr>
            <a:xfrm>
              <a:off x="44958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7244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9530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4102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6388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3657600" y="3592513"/>
            <a:ext cx="2286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19" name="Group 101"/>
          <p:cNvGrpSpPr/>
          <p:nvPr/>
        </p:nvGrpSpPr>
        <p:grpSpPr>
          <a:xfrm>
            <a:off x="4495800" y="3593068"/>
            <a:ext cx="1371600" cy="304800"/>
            <a:chOff x="4495800" y="4800600"/>
            <a:chExt cx="1371600" cy="304800"/>
          </a:xfrm>
          <a:solidFill>
            <a:srgbClr val="FF0000"/>
          </a:solidFill>
        </p:grpSpPr>
        <p:sp>
          <p:nvSpPr>
            <p:cNvPr id="103" name="Rectangle 102"/>
            <p:cNvSpPr/>
            <p:nvPr/>
          </p:nvSpPr>
          <p:spPr>
            <a:xfrm>
              <a:off x="44958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7244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9530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4102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638800" y="4800600"/>
              <a:ext cx="2286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</p:grpSp>
      <p:cxnSp>
        <p:nvCxnSpPr>
          <p:cNvPr id="87" name="Straight Arrow Connector 86"/>
          <p:cNvCxnSpPr/>
          <p:nvPr/>
        </p:nvCxnSpPr>
        <p:spPr>
          <a:xfrm rot="16200000" flipH="1">
            <a:off x="3552825" y="3544888"/>
            <a:ext cx="40005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1600200" y="4049713"/>
            <a:ext cx="97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Arial" charset="0"/>
                <a:cs typeface="Arial" charset="0"/>
              </a:rPr>
              <a:t>1. Copy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2819400" y="4049713"/>
            <a:ext cx="104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Arial" charset="0"/>
                <a:cs typeface="Arial" charset="0"/>
              </a:rPr>
              <a:t>2. Erase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4038600" y="4049713"/>
            <a:ext cx="97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Arial" charset="0"/>
                <a:cs typeface="Arial" charset="0"/>
              </a:rPr>
              <a:t>3. Write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5268913" y="4049713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Arial" charset="0"/>
                <a:cs typeface="Arial" charset="0"/>
              </a:rPr>
              <a:t>4. Copy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6499225" y="4049713"/>
            <a:ext cx="104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latin typeface="Arial" charset="0"/>
                <a:cs typeface="Arial" charset="0"/>
              </a:rPr>
              <a:t>5. Erase</a:t>
            </a:r>
          </a:p>
        </p:txBody>
      </p:sp>
      <p:grpSp>
        <p:nvGrpSpPr>
          <p:cNvPr id="612431" name="Group 79"/>
          <p:cNvGrpSpPr>
            <a:grpSpLocks/>
          </p:cNvGrpSpPr>
          <p:nvPr/>
        </p:nvGrpSpPr>
        <p:grpSpPr bwMode="auto">
          <a:xfrm>
            <a:off x="5513388" y="4279900"/>
            <a:ext cx="3211512" cy="2271713"/>
            <a:chOff x="3673" y="2696"/>
            <a:chExt cx="2023" cy="1431"/>
          </a:xfrm>
        </p:grpSpPr>
        <p:grpSp>
          <p:nvGrpSpPr>
            <p:cNvPr id="612432" name="Group 140"/>
            <p:cNvGrpSpPr>
              <a:grpSpLocks/>
            </p:cNvGrpSpPr>
            <p:nvPr/>
          </p:nvGrpSpPr>
          <p:grpSpPr bwMode="auto">
            <a:xfrm>
              <a:off x="3673" y="2920"/>
              <a:ext cx="967" cy="1191"/>
              <a:chOff x="5497512" y="4724400"/>
              <a:chExt cx="1535112" cy="1890248"/>
            </a:xfrm>
          </p:grpSpPr>
          <p:sp>
            <p:nvSpPr>
              <p:cNvPr id="117" name="Flowchart: Process 116"/>
              <p:cNvSpPr/>
              <p:nvPr/>
            </p:nvSpPr>
            <p:spPr bwMode="auto">
              <a:xfrm>
                <a:off x="5497512" y="5887752"/>
                <a:ext cx="762000" cy="380906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/>
              </a:p>
            </p:txBody>
          </p:sp>
          <p:sp>
            <p:nvSpPr>
              <p:cNvPr id="119" name="Flowchart: Process 118"/>
              <p:cNvSpPr/>
              <p:nvPr/>
            </p:nvSpPr>
            <p:spPr bwMode="auto">
              <a:xfrm>
                <a:off x="6270624" y="5735389"/>
                <a:ext cx="762000" cy="533269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/>
              </a:p>
            </p:txBody>
          </p:sp>
          <p:sp>
            <p:nvSpPr>
              <p:cNvPr id="612435" name="TextBox 79"/>
              <p:cNvSpPr txBox="1">
                <a:spLocks noChangeArrowheads="1"/>
              </p:cNvSpPr>
              <p:nvPr/>
            </p:nvSpPr>
            <p:spPr bwMode="auto">
              <a:xfrm rot="5400000">
                <a:off x="6193749" y="5117165"/>
                <a:ext cx="961788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Random</a:t>
                </a:r>
              </a:p>
            </p:txBody>
          </p:sp>
          <p:sp>
            <p:nvSpPr>
              <p:cNvPr id="612436" name="TextBox 80"/>
              <p:cNvSpPr txBox="1">
                <a:spLocks noChangeArrowheads="1"/>
              </p:cNvSpPr>
              <p:nvPr/>
            </p:nvSpPr>
            <p:spPr bwMode="auto">
              <a:xfrm rot="5400000">
                <a:off x="5327793" y="5125894"/>
                <a:ext cx="11697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solidFill>
                      <a:srgbClr val="0070C0"/>
                    </a:solidFill>
                    <a:latin typeface="Calibri" pitchFamily="34" charset="0"/>
                    <a:cs typeface="Arial" charset="0"/>
                  </a:rPr>
                  <a:t>Sequential</a:t>
                </a:r>
              </a:p>
            </p:txBody>
          </p:sp>
          <p:sp>
            <p:nvSpPr>
              <p:cNvPr id="612437" name="TextBox 83"/>
              <p:cNvSpPr txBox="1">
                <a:spLocks noChangeArrowheads="1"/>
              </p:cNvSpPr>
              <p:nvPr/>
            </p:nvSpPr>
            <p:spPr bwMode="auto">
              <a:xfrm>
                <a:off x="5497512" y="5889339"/>
                <a:ext cx="742950" cy="366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0.4</a:t>
                </a:r>
                <a:r>
                  <a:rPr lang="en-US" sz="1800" b="0" i="1">
                    <a:latin typeface="Calibri" pitchFamily="34" charset="0"/>
                    <a:cs typeface="Arial" charset="0"/>
                  </a:rPr>
                  <a:t>ms</a:t>
                </a:r>
              </a:p>
            </p:txBody>
          </p:sp>
          <p:sp>
            <p:nvSpPr>
              <p:cNvPr id="612438" name="TextBox 85"/>
              <p:cNvSpPr txBox="1">
                <a:spLocks noChangeArrowheads="1"/>
              </p:cNvSpPr>
              <p:nvPr/>
            </p:nvSpPr>
            <p:spPr bwMode="auto">
              <a:xfrm>
                <a:off x="6270624" y="5889339"/>
                <a:ext cx="742950" cy="366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0.6</a:t>
                </a:r>
                <a:r>
                  <a:rPr lang="en-US" sz="1800" b="0" i="1">
                    <a:latin typeface="Calibri" pitchFamily="34" charset="0"/>
                    <a:cs typeface="Arial" charset="0"/>
                  </a:rPr>
                  <a:t>ms</a:t>
                </a:r>
              </a:p>
            </p:txBody>
          </p:sp>
          <p:sp>
            <p:nvSpPr>
              <p:cNvPr id="612439" name="TextBox 98"/>
              <p:cNvSpPr txBox="1">
                <a:spLocks noChangeArrowheads="1"/>
              </p:cNvSpPr>
              <p:nvPr/>
            </p:nvSpPr>
            <p:spPr bwMode="auto">
              <a:xfrm>
                <a:off x="5986462" y="6248025"/>
                <a:ext cx="652462" cy="366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Read</a:t>
                </a:r>
              </a:p>
            </p:txBody>
          </p:sp>
        </p:grpSp>
        <p:grpSp>
          <p:nvGrpSpPr>
            <p:cNvPr id="612440" name="Group 141"/>
            <p:cNvGrpSpPr>
              <a:grpSpLocks/>
            </p:cNvGrpSpPr>
            <p:nvPr/>
          </p:nvGrpSpPr>
          <p:grpSpPr bwMode="auto">
            <a:xfrm>
              <a:off x="4681" y="2696"/>
              <a:ext cx="1015" cy="1431"/>
              <a:chOff x="7162800" y="4419600"/>
              <a:chExt cx="1611312" cy="2271713"/>
            </a:xfrm>
          </p:grpSpPr>
          <p:sp>
            <p:nvSpPr>
              <p:cNvPr id="129" name="Flowchart: Process 128"/>
              <p:cNvSpPr/>
              <p:nvPr/>
            </p:nvSpPr>
            <p:spPr bwMode="auto">
              <a:xfrm>
                <a:off x="7162800" y="5932488"/>
                <a:ext cx="762000" cy="381000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/>
              </a:p>
            </p:txBody>
          </p:sp>
          <p:sp>
            <p:nvSpPr>
              <p:cNvPr id="131" name="Flowchart: Process 130"/>
              <p:cNvSpPr/>
              <p:nvPr/>
            </p:nvSpPr>
            <p:spPr bwMode="auto">
              <a:xfrm>
                <a:off x="7935912" y="4789488"/>
                <a:ext cx="762000" cy="1524000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/>
              </a:p>
            </p:txBody>
          </p:sp>
          <p:sp>
            <p:nvSpPr>
              <p:cNvPr id="612443" name="TextBox 89"/>
              <p:cNvSpPr txBox="1">
                <a:spLocks noChangeArrowheads="1"/>
              </p:cNvSpPr>
              <p:nvPr/>
            </p:nvSpPr>
            <p:spPr bwMode="auto">
              <a:xfrm>
                <a:off x="7783512" y="4419600"/>
                <a:ext cx="962025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Random</a:t>
                </a:r>
              </a:p>
            </p:txBody>
          </p:sp>
          <p:sp>
            <p:nvSpPr>
              <p:cNvPr id="612444" name="TextBox 90"/>
              <p:cNvSpPr txBox="1">
                <a:spLocks noChangeArrowheads="1"/>
              </p:cNvSpPr>
              <p:nvPr/>
            </p:nvSpPr>
            <p:spPr bwMode="auto">
              <a:xfrm rot="5400000">
                <a:off x="7004050" y="5167312"/>
                <a:ext cx="116998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solidFill>
                      <a:srgbClr val="0070C0"/>
                    </a:solidFill>
                    <a:latin typeface="Calibri" pitchFamily="34" charset="0"/>
                    <a:cs typeface="Arial" charset="0"/>
                  </a:rPr>
                  <a:t>Sequential</a:t>
                </a:r>
              </a:p>
            </p:txBody>
          </p:sp>
          <p:sp>
            <p:nvSpPr>
              <p:cNvPr id="135" name="Flowchart: Punched Tape 134"/>
              <p:cNvSpPr/>
              <p:nvPr/>
            </p:nvSpPr>
            <p:spPr bwMode="auto">
              <a:xfrm>
                <a:off x="7907337" y="5246688"/>
                <a:ext cx="866775" cy="381000"/>
              </a:xfrm>
              <a:prstGeom prst="flowChartPunchedTap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/>
              </a:p>
            </p:txBody>
          </p:sp>
          <p:sp>
            <p:nvSpPr>
              <p:cNvPr id="612446" name="TextBox 93"/>
              <p:cNvSpPr txBox="1">
                <a:spLocks noChangeArrowheads="1"/>
              </p:cNvSpPr>
              <p:nvPr/>
            </p:nvSpPr>
            <p:spPr bwMode="auto">
              <a:xfrm>
                <a:off x="7162800" y="5932488"/>
                <a:ext cx="7429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0.4</a:t>
                </a:r>
                <a:r>
                  <a:rPr lang="en-US" sz="1800" b="0" i="1">
                    <a:latin typeface="Calibri" pitchFamily="34" charset="0"/>
                    <a:cs typeface="Arial" charset="0"/>
                  </a:rPr>
                  <a:t>ms</a:t>
                </a:r>
              </a:p>
            </p:txBody>
          </p:sp>
          <p:sp>
            <p:nvSpPr>
              <p:cNvPr id="612447" name="TextBox 95"/>
              <p:cNvSpPr txBox="1">
                <a:spLocks noChangeArrowheads="1"/>
              </p:cNvSpPr>
              <p:nvPr/>
            </p:nvSpPr>
            <p:spPr bwMode="auto">
              <a:xfrm>
                <a:off x="7935912" y="5932488"/>
                <a:ext cx="801688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127</a:t>
                </a:r>
                <a:r>
                  <a:rPr lang="en-US" sz="1800" b="0" i="1">
                    <a:latin typeface="Calibri" pitchFamily="34" charset="0"/>
                    <a:cs typeface="Arial" charset="0"/>
                  </a:rPr>
                  <a:t>ms</a:t>
                </a:r>
              </a:p>
            </p:txBody>
          </p:sp>
          <p:sp>
            <p:nvSpPr>
              <p:cNvPr id="612448" name="TextBox 99"/>
              <p:cNvSpPr txBox="1">
                <a:spLocks noChangeArrowheads="1"/>
              </p:cNvSpPr>
              <p:nvPr/>
            </p:nvSpPr>
            <p:spPr bwMode="auto">
              <a:xfrm>
                <a:off x="7675562" y="6324600"/>
                <a:ext cx="7096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Calibri" pitchFamily="34" charset="0"/>
                    <a:cs typeface="Arial" charset="0"/>
                  </a:rPr>
                  <a:t>Write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78" grpId="0"/>
      <p:bldP spid="101" grpId="0" animBg="1"/>
      <p:bldP spid="108" grpId="0"/>
      <p:bldP spid="109" grpId="0"/>
      <p:bldP spid="110" grpId="0"/>
      <p:bldP spid="111" grpId="0"/>
      <p:bldP spid="1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6910388" y="5329238"/>
            <a:ext cx="381000" cy="152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26692" name="Group 4"/>
          <p:cNvGrpSpPr>
            <a:grpSpLocks/>
          </p:cNvGrpSpPr>
          <p:nvPr/>
        </p:nvGrpSpPr>
        <p:grpSpPr bwMode="auto">
          <a:xfrm>
            <a:off x="381000" y="1363663"/>
            <a:ext cx="7804150" cy="4546600"/>
            <a:chOff x="2217" y="13818"/>
            <a:chExt cx="4449" cy="2592"/>
          </a:xfrm>
        </p:grpSpPr>
        <p:sp>
          <p:nvSpPr>
            <p:cNvPr id="626693" name="Text Box 5"/>
            <p:cNvSpPr txBox="1">
              <a:spLocks noChangeArrowheads="1"/>
            </p:cNvSpPr>
            <p:nvPr/>
          </p:nvSpPr>
          <p:spPr bwMode="auto">
            <a:xfrm>
              <a:off x="3552" y="14773"/>
              <a:ext cx="523" cy="13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3025775" eaLnBrk="1" hangingPunct="1">
                <a:spcBef>
                  <a:spcPct val="30000"/>
                </a:spcBef>
              </a:pPr>
              <a:r>
                <a:rPr lang="en-US" sz="1000" b="0">
                  <a:solidFill>
                    <a:srgbClr val="FF0000"/>
                  </a:solidFill>
                  <a:latin typeface="Neo Sans Intel" pitchFamily="34" charset="0"/>
                </a:rPr>
                <a:t>Our algorithm</a:t>
              </a:r>
            </a:p>
          </p:txBody>
        </p:sp>
        <p:pic>
          <p:nvPicPr>
            <p:cNvPr id="6266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7" y="13818"/>
              <a:ext cx="4449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695" name="Text Box 7"/>
            <p:cNvSpPr txBox="1">
              <a:spLocks noChangeArrowheads="1"/>
            </p:cNvSpPr>
            <p:nvPr/>
          </p:nvSpPr>
          <p:spPr bwMode="auto">
            <a:xfrm>
              <a:off x="4536" y="15149"/>
              <a:ext cx="163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3030538" eaLnBrk="1" hangingPunct="1">
                <a:spcBef>
                  <a:spcPct val="50000"/>
                </a:spcBef>
              </a:pPr>
              <a:r>
                <a:rPr lang="en-US" sz="3000" b="0">
                  <a:solidFill>
                    <a:srgbClr val="FF0000"/>
                  </a:solidFill>
                  <a:latin typeface="Neo Sans Intel" pitchFamily="34" charset="0"/>
                </a:rPr>
                <a:t>Our Algorithm</a:t>
              </a:r>
            </a:p>
          </p:txBody>
        </p:sp>
        <p:sp>
          <p:nvSpPr>
            <p:cNvPr id="626696" name="Rectangle 8"/>
            <p:cNvSpPr>
              <a:spLocks noChangeArrowheads="1"/>
            </p:cNvSpPr>
            <p:nvPr/>
          </p:nvSpPr>
          <p:spPr bwMode="auto">
            <a:xfrm>
              <a:off x="3630" y="14766"/>
              <a:ext cx="594" cy="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97" name="Line 9"/>
            <p:cNvSpPr>
              <a:spLocks noChangeShapeType="1"/>
            </p:cNvSpPr>
            <p:nvPr/>
          </p:nvSpPr>
          <p:spPr bwMode="auto">
            <a:xfrm>
              <a:off x="3780" y="14844"/>
              <a:ext cx="810" cy="31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6698" name="Rectangle 10"/>
            <p:cNvSpPr>
              <a:spLocks noChangeArrowheads="1"/>
            </p:cNvSpPr>
            <p:nvPr/>
          </p:nvSpPr>
          <p:spPr bwMode="auto">
            <a:xfrm>
              <a:off x="4536" y="15078"/>
              <a:ext cx="222" cy="1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6699" name="Text Box 11"/>
          <p:cNvSpPr txBox="1">
            <a:spLocks noChangeArrowheads="1"/>
          </p:cNvSpPr>
          <p:nvPr/>
        </p:nvSpPr>
        <p:spPr bwMode="auto">
          <a:xfrm>
            <a:off x="6045200" y="6078538"/>
            <a:ext cx="3211513" cy="4206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025775" eaLnBrk="1" hangingPunct="1">
              <a:lnSpc>
                <a:spcPct val="90000"/>
              </a:lnSpc>
            </a:pPr>
            <a:r>
              <a:rPr lang="en-US" b="0">
                <a:solidFill>
                  <a:schemeClr val="hlink"/>
                </a:solidFill>
              </a:rPr>
              <a:t>On Lexar CF card</a:t>
            </a:r>
          </a:p>
        </p:txBody>
      </p:sp>
      <p:sp>
        <p:nvSpPr>
          <p:cNvPr id="626701" name="Text Box 13"/>
          <p:cNvSpPr txBox="1">
            <a:spLocks noChangeArrowheads="1"/>
          </p:cNvSpPr>
          <p:nvPr/>
        </p:nvSpPr>
        <p:spPr bwMode="auto">
          <a:xfrm>
            <a:off x="133350" y="6019800"/>
            <a:ext cx="17526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folHlink"/>
                </a:solidFill>
              </a:rPr>
              <a:t>[VLDB’08]</a:t>
            </a:r>
          </a:p>
        </p:txBody>
      </p:sp>
      <p:pic>
        <p:nvPicPr>
          <p:cNvPr id="626702" name="Picture 14" descr="face-smily-g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687888"/>
            <a:ext cx="450850" cy="450850"/>
          </a:xfrm>
          <a:prstGeom prst="rect">
            <a:avLst/>
          </a:prstGeom>
          <a:noFill/>
        </p:spPr>
      </p:pic>
      <p:pic>
        <p:nvPicPr>
          <p:cNvPr id="626703" name="Picture 15" descr="face-frowny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263" y="1643063"/>
            <a:ext cx="442912" cy="442912"/>
          </a:xfrm>
          <a:prstGeom prst="rect">
            <a:avLst/>
          </a:prstGeom>
          <a:noFill/>
        </p:spPr>
      </p:pic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268413"/>
            <a:ext cx="9144000" cy="889000"/>
          </a:xfrm>
        </p:spPr>
        <p:txBody>
          <a:bodyPr/>
          <a:lstStyle/>
          <a:p>
            <a:r>
              <a:rPr lang="en-US" sz="2400" b="0">
                <a:solidFill>
                  <a:schemeClr val="tx1"/>
                </a:solidFill>
              </a:rPr>
              <a:t>Energy to Maintain Random Sample</a:t>
            </a:r>
          </a:p>
        </p:txBody>
      </p:sp>
      <p:sp>
        <p:nvSpPr>
          <p:cNvPr id="626704" name="Rectangle 16"/>
          <p:cNvSpPr>
            <a:spLocks noChangeArrowheads="1"/>
          </p:cNvSpPr>
          <p:nvPr/>
        </p:nvSpPr>
        <p:spPr bwMode="auto">
          <a:xfrm>
            <a:off x="0" y="57150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r>
              <a:rPr lang="en-US" sz="3200">
                <a:solidFill>
                  <a:srgbClr val="000000"/>
                </a:solidFill>
              </a:rPr>
              <a:t>Using “Semi-Random” Writes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in place of Random Writes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</p:spPr>
        <p:txBody>
          <a:bodyPr/>
          <a:lstStyle/>
          <a:p>
            <a:r>
              <a:rPr lang="en-US"/>
              <a:t>Quirks of Flash (Mostly) Hidden</a:t>
            </a:r>
            <a:br>
              <a:rPr lang="en-US"/>
            </a:br>
            <a:r>
              <a:rPr lang="en-US"/>
              <a:t>by SSD Firmware</a:t>
            </a:r>
          </a:p>
        </p:txBody>
      </p:sp>
      <p:graphicFrame>
        <p:nvGraphicFramePr>
          <p:cNvPr id="685059" name="Object 3"/>
          <p:cNvGraphicFramePr>
            <a:graphicFrameLocks noChangeAspect="1"/>
          </p:cNvGraphicFramePr>
          <p:nvPr/>
        </p:nvGraphicFramePr>
        <p:xfrm>
          <a:off x="138113" y="1020763"/>
          <a:ext cx="9721850" cy="4894262"/>
        </p:xfrm>
        <a:graphic>
          <a:graphicData uri="http://schemas.openxmlformats.org/presentationml/2006/ole">
            <p:oleObj spid="_x0000_s685059" name="Chart" r:id="rId3" imgW="9496349" imgH="4781702" progId="Excel.Sheet.8">
              <p:embed/>
            </p:oleObj>
          </a:graphicData>
        </a:graphic>
      </p:graphicFrame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3924300" y="1119188"/>
            <a:ext cx="198120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61" name="Text Box 5"/>
          <p:cNvSpPr txBox="1">
            <a:spLocks noChangeArrowheads="1"/>
          </p:cNvSpPr>
          <p:nvPr/>
        </p:nvSpPr>
        <p:spPr bwMode="auto">
          <a:xfrm>
            <a:off x="3178175" y="1404938"/>
            <a:ext cx="301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Intel X25-M SSD</a:t>
            </a: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15900" y="6000750"/>
            <a:ext cx="8720138" cy="457200"/>
          </a:xfrm>
          <a:prstGeom prst="rect">
            <a:avLst/>
          </a:prstGeom>
          <a:solidFill>
            <a:schemeClr val="folHlink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Random writes &amp; in-place updates no longer slow</a:t>
            </a:r>
          </a:p>
        </p:txBody>
      </p:sp>
      <p:pic>
        <p:nvPicPr>
          <p:cNvPr id="685064" name="Picture 8" descr="face-smily-g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25" y="4256088"/>
            <a:ext cx="450850" cy="450850"/>
          </a:xfrm>
          <a:prstGeom prst="rect">
            <a:avLst/>
          </a:prstGeom>
          <a:noFill/>
        </p:spPr>
      </p:pic>
      <p:pic>
        <p:nvPicPr>
          <p:cNvPr id="685065" name="Picture 9" descr="face-frowny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38" y="1719263"/>
            <a:ext cx="442912" cy="442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541338"/>
          </a:xfrm>
        </p:spPr>
        <p:txBody>
          <a:bodyPr/>
          <a:lstStyle/>
          <a:p>
            <a:r>
              <a:rPr lang="en-US" b="0" dirty="0"/>
              <a:t> </a:t>
            </a:r>
            <a:r>
              <a:rPr lang="en-US" u="sng" dirty="0"/>
              <a:t>Flash </a:t>
            </a:r>
            <a:r>
              <a:rPr lang="en-US" u="sng" dirty="0" smtClean="0"/>
              <a:t>Logging</a:t>
            </a:r>
            <a:endParaRPr lang="en-US" u="sng" dirty="0"/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893763"/>
            <a:ext cx="8788400" cy="486092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Transactional logging: major bottleneck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Today, OLTP Databases can fit into main memory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(e.g., in TPCC, 30M customers &lt; 100GB)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 contrast, must flush redo log to stable media at commit time</a:t>
            </a:r>
          </a:p>
          <a:p>
            <a:pPr lvl="1">
              <a:buFont typeface="Times" pitchFamily="18" charset="0"/>
              <a:buNone/>
            </a:pPr>
            <a:r>
              <a:rPr lang="en-US" dirty="0"/>
              <a:t>Log access pattern: small sequential writes</a:t>
            </a:r>
            <a:r>
              <a:rPr lang="en-US" sz="2800" b="0" dirty="0"/>
              <a:t>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Ill-suited for magnetic disks: incur full rotational delays</a:t>
            </a:r>
          </a:p>
          <a:p>
            <a:pPr lvl="1">
              <a:spcBef>
                <a:spcPct val="60000"/>
              </a:spcBef>
              <a:buSzTx/>
              <a:buFontTx/>
              <a:buNone/>
            </a:pPr>
            <a:r>
              <a:rPr lang="en-US" dirty="0" smtClean="0"/>
              <a:t>Our solution: </a:t>
            </a:r>
            <a:r>
              <a:rPr lang="en-US" dirty="0" err="1" smtClean="0"/>
              <a:t>FlashLogging</a:t>
            </a:r>
            <a:r>
              <a:rPr lang="en-US" dirty="0" smtClean="0"/>
              <a:t> using USB devices</a:t>
            </a:r>
          </a:p>
          <a:p>
            <a:pPr lvl="1">
              <a:spcBef>
                <a:spcPct val="15000"/>
              </a:spcBef>
              <a:buSzTx/>
              <a:buFontTx/>
              <a:buChar char="•"/>
            </a:pPr>
            <a:r>
              <a:rPr lang="en-US" dirty="0" smtClean="0">
                <a:solidFill>
                  <a:schemeClr val="folHlink"/>
                </a:solidFill>
              </a:rPr>
              <a:t>Unconventional array design</a:t>
            </a:r>
          </a:p>
          <a:p>
            <a:pPr lvl="1">
              <a:spcBef>
                <a:spcPct val="15000"/>
              </a:spcBef>
              <a:buSzTx/>
              <a:buFontTx/>
              <a:buChar char="•"/>
            </a:pPr>
            <a:r>
              <a:rPr lang="en-US" dirty="0" smtClean="0">
                <a:solidFill>
                  <a:schemeClr val="folHlink"/>
                </a:solidFill>
              </a:rPr>
              <a:t>Outlier detection &amp; hiding</a:t>
            </a:r>
          </a:p>
          <a:p>
            <a:pPr lvl="1">
              <a:spcBef>
                <a:spcPct val="15000"/>
              </a:spcBef>
              <a:buSzTx/>
              <a:buFontTx/>
              <a:buChar char="•"/>
            </a:pPr>
            <a:r>
              <a:rPr lang="en-US" dirty="0" smtClean="0">
                <a:solidFill>
                  <a:schemeClr val="folHlink"/>
                </a:solidFill>
              </a:rPr>
              <a:t>Efficient recovery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665605" name="Text Box 5"/>
          <p:cNvSpPr txBox="1">
            <a:spLocks noChangeArrowheads="1"/>
          </p:cNvSpPr>
          <p:nvPr/>
        </p:nvSpPr>
        <p:spPr bwMode="auto">
          <a:xfrm>
            <a:off x="6420803" y="5270500"/>
            <a:ext cx="2497137" cy="3667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 dirty="0">
                <a:solidFill>
                  <a:srgbClr val="9900CC"/>
                </a:solidFill>
                <a:latin typeface="Neo Sans Intel" pitchFamily="34" charset="0"/>
              </a:rPr>
              <a:t>[SIGMOD’09]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Clear Trend: Hierarchy Getting Richer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331913"/>
            <a:ext cx="8788400" cy="53975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More levels of cache</a:t>
            </a:r>
          </a:p>
          <a:p>
            <a:endParaRPr lang="en-US" sz="1800" dirty="0"/>
          </a:p>
          <a:p>
            <a:r>
              <a:rPr lang="en-US" sz="2800" dirty="0"/>
              <a:t> Pervasive </a:t>
            </a:r>
            <a:r>
              <a:rPr lang="en-US" sz="2800" dirty="0" err="1"/>
              <a:t>Multicore</a:t>
            </a:r>
            <a:endParaRPr lang="en-US" sz="2800" dirty="0"/>
          </a:p>
          <a:p>
            <a:endParaRPr lang="en-US" sz="1800" dirty="0"/>
          </a:p>
          <a:p>
            <a:r>
              <a:rPr lang="en-US" sz="2800" dirty="0"/>
              <a:t> New memory / storage technologies</a:t>
            </a:r>
          </a:p>
          <a:p>
            <a:pPr lvl="2"/>
            <a:r>
              <a:rPr lang="en-US" dirty="0"/>
              <a:t>E.g., </a:t>
            </a:r>
            <a:r>
              <a:rPr lang="en-US" dirty="0" smtClean="0"/>
              <a:t>pervasive </a:t>
            </a:r>
            <a:r>
              <a:rPr lang="en-US" dirty="0"/>
              <a:t>use of </a:t>
            </a:r>
            <a:r>
              <a:rPr lang="en-US" dirty="0" smtClean="0"/>
              <a:t>Flash, emerging use of PCM</a:t>
            </a:r>
            <a:endParaRPr lang="en-US" dirty="0"/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638981" name="Text Box 5"/>
          <p:cNvSpPr txBox="1">
            <a:spLocks noChangeArrowheads="1"/>
          </p:cNvSpPr>
          <p:nvPr/>
        </p:nvSpPr>
        <p:spPr bwMode="auto">
          <a:xfrm>
            <a:off x="641350" y="5130800"/>
            <a:ext cx="7951788" cy="94615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These emerging hierarchies bring both</a:t>
            </a:r>
            <a:br>
              <a:rPr lang="en-US" sz="2800">
                <a:solidFill>
                  <a:schemeClr val="folHlink"/>
                </a:solidFill>
              </a:rPr>
            </a:br>
            <a:r>
              <a:rPr lang="en-US" sz="2800">
                <a:solidFill>
                  <a:schemeClr val="folHlink"/>
                </a:solidFill>
              </a:rPr>
              <a:t>new challenges &amp; new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5913" y="4891088"/>
            <a:ext cx="8543925" cy="8429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 </a:t>
            </a:r>
            <a:r>
              <a:rPr lang="en-US" b="0"/>
              <a:t>Up to </a:t>
            </a:r>
            <a:r>
              <a:rPr lang="en-US" b="0">
                <a:solidFill>
                  <a:schemeClr val="folHlink"/>
                </a:solidFill>
              </a:rPr>
              <a:t>5.7X improvements</a:t>
            </a:r>
            <a:r>
              <a:rPr lang="en-US" b="0"/>
              <a:t> over disk based logging</a:t>
            </a:r>
          </a:p>
          <a:p>
            <a:pPr>
              <a:spcBef>
                <a:spcPct val="0"/>
              </a:spcBef>
            </a:pPr>
            <a:r>
              <a:rPr lang="en-US" b="0"/>
              <a:t> Up to </a:t>
            </a:r>
            <a:r>
              <a:rPr lang="en-US" b="0">
                <a:solidFill>
                  <a:schemeClr val="folHlink"/>
                </a:solidFill>
              </a:rPr>
              <a:t>98% of ideal performance</a:t>
            </a:r>
          </a:p>
          <a:p>
            <a:pPr>
              <a:spcBef>
                <a:spcPct val="0"/>
              </a:spcBef>
            </a:pPr>
            <a:r>
              <a:rPr lang="en-US" b="0"/>
              <a:t> Multiple USB flash drives achieve better performance </a:t>
            </a:r>
            <a:br>
              <a:rPr lang="en-US" b="0"/>
            </a:br>
            <a:r>
              <a:rPr lang="en-US" b="0"/>
              <a:t>   than a single SSD, at fraction of the price</a:t>
            </a:r>
          </a:p>
        </p:txBody>
      </p:sp>
      <p:graphicFrame>
        <p:nvGraphicFramePr>
          <p:cNvPr id="667652" name="Object 4"/>
          <p:cNvGraphicFramePr>
            <a:graphicFrameLocks noChangeAspect="1"/>
          </p:cNvGraphicFramePr>
          <p:nvPr>
            <p:ph idx="1"/>
          </p:nvPr>
        </p:nvGraphicFramePr>
        <p:xfrm>
          <a:off x="1173163" y="663575"/>
          <a:ext cx="6505575" cy="3981450"/>
        </p:xfrm>
        <a:graphic>
          <a:graphicData uri="http://schemas.openxmlformats.org/presentationml/2006/ole">
            <p:oleObj spid="_x0000_s667652" name="Chart" r:id="rId4" imgW="6505575" imgH="3981450" progId="Excel.Sheet.8">
              <p:embed/>
            </p:oleObj>
          </a:graphicData>
        </a:graphic>
      </p:graphicFrame>
      <p:sp>
        <p:nvSpPr>
          <p:cNvPr id="66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1338"/>
          </a:xfrm>
          <a:noFill/>
          <a:ln/>
        </p:spPr>
        <p:txBody>
          <a:bodyPr/>
          <a:lstStyle/>
          <a:p>
            <a:r>
              <a:rPr lang="en-US" dirty="0"/>
              <a:t> </a:t>
            </a:r>
            <a:r>
              <a:rPr lang="en-US" u="sng" dirty="0"/>
              <a:t>Flash </a:t>
            </a:r>
            <a:r>
              <a:rPr lang="en-US" u="sng" dirty="0" smtClean="0"/>
              <a:t>Logging</a:t>
            </a:r>
            <a:endParaRPr lang="en-US" u="sng" dirty="0"/>
          </a:p>
        </p:txBody>
      </p:sp>
      <p:pic>
        <p:nvPicPr>
          <p:cNvPr id="667656" name="Picture 8" descr="face-smily-gre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" y="712788"/>
            <a:ext cx="450850" cy="450850"/>
          </a:xfrm>
          <a:prstGeom prst="rect">
            <a:avLst/>
          </a:prstGeom>
          <a:noFill/>
        </p:spPr>
      </p:pic>
      <p:pic>
        <p:nvPicPr>
          <p:cNvPr id="667657" name="Picture 9" descr="face-frowny-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25" y="3475038"/>
            <a:ext cx="442913" cy="442912"/>
          </a:xfrm>
          <a:prstGeom prst="rect">
            <a:avLst/>
          </a:prstGeom>
          <a:noFill/>
        </p:spPr>
      </p:pic>
      <p:sp>
        <p:nvSpPr>
          <p:cNvPr id="667658" name="Oval 10"/>
          <p:cNvSpPr>
            <a:spLocks noChangeArrowheads="1"/>
          </p:cNvSpPr>
          <p:nvPr/>
        </p:nvSpPr>
        <p:spPr bwMode="auto">
          <a:xfrm>
            <a:off x="3395663" y="2976563"/>
            <a:ext cx="479425" cy="82708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7659" name="Oval 11"/>
          <p:cNvSpPr>
            <a:spLocks noChangeArrowheads="1"/>
          </p:cNvSpPr>
          <p:nvPr/>
        </p:nvSpPr>
        <p:spPr bwMode="auto">
          <a:xfrm>
            <a:off x="4071938" y="2114550"/>
            <a:ext cx="550862" cy="16827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7660" name="Oval 12"/>
          <p:cNvSpPr>
            <a:spLocks noChangeArrowheads="1"/>
          </p:cNvSpPr>
          <p:nvPr/>
        </p:nvSpPr>
        <p:spPr bwMode="auto">
          <a:xfrm>
            <a:off x="4738688" y="925513"/>
            <a:ext cx="1308100" cy="682625"/>
          </a:xfrm>
          <a:prstGeom prst="ellipse">
            <a:avLst/>
          </a:prstGeom>
          <a:noFill/>
          <a:ln w="508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8" grpId="0" animBg="1"/>
      <p:bldP spid="667659" grpId="0" animBg="1"/>
      <p:bldP spid="66766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PR-Join for Online Aggregation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Data warehouse and business intelligence</a:t>
            </a:r>
          </a:p>
          <a:p>
            <a:pPr lvl="2"/>
            <a:r>
              <a:rPr lang="en-US"/>
              <a:t>Fast growing multi-billion dollar market</a:t>
            </a:r>
          </a:p>
          <a:p>
            <a:r>
              <a:rPr lang="en-US"/>
              <a:t> Interactive ad-hoc queries </a:t>
            </a:r>
          </a:p>
          <a:p>
            <a:pPr lvl="2"/>
            <a:r>
              <a:rPr lang="en-US"/>
              <a:t>Important for detecting new trends</a:t>
            </a:r>
          </a:p>
          <a:p>
            <a:pPr lvl="2"/>
            <a:r>
              <a:rPr lang="en-US"/>
              <a:t>Fast response times hard to achieve</a:t>
            </a:r>
          </a:p>
          <a:p>
            <a:r>
              <a:rPr lang="en-US"/>
              <a:t> One promising approach: Online aggregation</a:t>
            </a:r>
          </a:p>
          <a:p>
            <a:pPr lvl="2"/>
            <a:r>
              <a:rPr lang="en-US"/>
              <a:t>Provides early representative results </a:t>
            </a:r>
            <a:br>
              <a:rPr lang="en-US"/>
            </a:br>
            <a:r>
              <a:rPr lang="en-US"/>
              <a:t>for aggregate queries (sum, avg, etc),  i.e., </a:t>
            </a:r>
            <a:br>
              <a:rPr lang="en-US"/>
            </a:br>
            <a:r>
              <a:rPr lang="en-US"/>
              <a:t>estimates &amp; statistical confidence intervals</a:t>
            </a:r>
          </a:p>
          <a:p>
            <a:pPr lvl="2"/>
            <a:r>
              <a:rPr lang="en-US"/>
              <a:t>Problem: Queries with joins are too slow </a:t>
            </a:r>
          </a:p>
          <a:p>
            <a:r>
              <a:rPr lang="en-US"/>
              <a:t> Our goal: A faster join for online aggregation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Space</a:t>
            </a:r>
          </a:p>
        </p:txBody>
      </p:sp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2732088" y="1557338"/>
            <a:ext cx="4495800" cy="1981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88133" name="Group 5"/>
          <p:cNvGrpSpPr>
            <a:grpSpLocks/>
          </p:cNvGrpSpPr>
          <p:nvPr/>
        </p:nvGrpSpPr>
        <p:grpSpPr bwMode="auto">
          <a:xfrm>
            <a:off x="1817688" y="1404938"/>
            <a:ext cx="6019800" cy="4114800"/>
            <a:chOff x="9024" y="4656"/>
            <a:chExt cx="3792" cy="2592"/>
          </a:xfrm>
        </p:grpSpPr>
        <p:sp>
          <p:nvSpPr>
            <p:cNvPr id="688134" name="Line 6"/>
            <p:cNvSpPr>
              <a:spLocks noChangeShapeType="1"/>
            </p:cNvSpPr>
            <p:nvPr/>
          </p:nvSpPr>
          <p:spPr bwMode="auto">
            <a:xfrm>
              <a:off x="9024" y="7236"/>
              <a:ext cx="3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8135" name="Line 7"/>
            <p:cNvSpPr>
              <a:spLocks noChangeShapeType="1"/>
            </p:cNvSpPr>
            <p:nvPr/>
          </p:nvSpPr>
          <p:spPr bwMode="auto">
            <a:xfrm rot="-5400000">
              <a:off x="7728" y="5952"/>
              <a:ext cx="25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8136" name="Text Box 8"/>
          <p:cNvSpPr txBox="1">
            <a:spLocks noChangeArrowheads="1"/>
          </p:cNvSpPr>
          <p:nvPr/>
        </p:nvSpPr>
        <p:spPr bwMode="auto">
          <a:xfrm>
            <a:off x="6846888" y="5672138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3030538" eaLnBrk="1" hangingPunct="1">
              <a:spcBef>
                <a:spcPct val="50000"/>
              </a:spcBef>
            </a:pPr>
            <a:endParaRPr lang="zh-CN" altLang="en-US" sz="3200" b="0">
              <a:latin typeface="Neo Sans Intel" pitchFamily="34" charset="0"/>
              <a:ea typeface="宋体" pitchFamily="2" charset="-122"/>
            </a:endParaRPr>
          </a:p>
        </p:txBody>
      </p:sp>
      <p:sp>
        <p:nvSpPr>
          <p:cNvPr id="688137" name="Text Box 9"/>
          <p:cNvSpPr txBox="1">
            <a:spLocks noChangeArrowheads="1"/>
          </p:cNvSpPr>
          <p:nvPr/>
        </p:nvSpPr>
        <p:spPr bwMode="auto">
          <a:xfrm>
            <a:off x="6770688" y="5519738"/>
            <a:ext cx="1143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030538" eaLnBrk="1" hangingPunct="1">
              <a:spcBef>
                <a:spcPct val="50000"/>
              </a:spcBef>
            </a:pPr>
            <a:r>
              <a:rPr lang="en-US" altLang="zh-CN" sz="3200" b="0">
                <a:latin typeface="Neo Sans Intel" pitchFamily="34" charset="0"/>
                <a:ea typeface="宋体" pitchFamily="2" charset="-122"/>
              </a:rPr>
              <a:t>High</a:t>
            </a:r>
          </a:p>
        </p:txBody>
      </p:sp>
      <p:sp>
        <p:nvSpPr>
          <p:cNvPr id="688138" name="Text Box 10"/>
          <p:cNvSpPr txBox="1">
            <a:spLocks noChangeArrowheads="1"/>
          </p:cNvSpPr>
          <p:nvPr/>
        </p:nvSpPr>
        <p:spPr bwMode="auto">
          <a:xfrm>
            <a:off x="2198688" y="5519738"/>
            <a:ext cx="1143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030538" eaLnBrk="1" hangingPunct="1">
              <a:spcBef>
                <a:spcPct val="50000"/>
              </a:spcBef>
            </a:pPr>
            <a:r>
              <a:rPr lang="en-US" altLang="zh-CN" sz="3200" b="0">
                <a:latin typeface="Neo Sans Intel" pitchFamily="34" charset="0"/>
                <a:ea typeface="宋体" pitchFamily="2" charset="-122"/>
              </a:rPr>
              <a:t>Low</a:t>
            </a:r>
          </a:p>
        </p:txBody>
      </p:sp>
      <p:sp>
        <p:nvSpPr>
          <p:cNvPr id="688139" name="Text Box 11"/>
          <p:cNvSpPr txBox="1">
            <a:spLocks noChangeArrowheads="1"/>
          </p:cNvSpPr>
          <p:nvPr/>
        </p:nvSpPr>
        <p:spPr bwMode="auto">
          <a:xfrm rot="-5400000">
            <a:off x="956469" y="1534319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030538" eaLnBrk="1" hangingPunct="1">
              <a:spcBef>
                <a:spcPct val="50000"/>
              </a:spcBef>
            </a:pPr>
            <a:r>
              <a:rPr lang="en-US" altLang="zh-CN" sz="3200" b="0">
                <a:latin typeface="Neo Sans Intel" pitchFamily="34" charset="0"/>
                <a:ea typeface="宋体" pitchFamily="2" charset="-122"/>
              </a:rPr>
              <a:t>High</a:t>
            </a:r>
          </a:p>
        </p:txBody>
      </p:sp>
      <p:sp>
        <p:nvSpPr>
          <p:cNvPr id="688140" name="Text Box 12"/>
          <p:cNvSpPr txBox="1">
            <a:spLocks noChangeArrowheads="1"/>
          </p:cNvSpPr>
          <p:nvPr/>
        </p:nvSpPr>
        <p:spPr bwMode="auto">
          <a:xfrm rot="-5400000">
            <a:off x="956469" y="4810919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030538" eaLnBrk="1" hangingPunct="1">
              <a:spcBef>
                <a:spcPct val="50000"/>
              </a:spcBef>
            </a:pPr>
            <a:r>
              <a:rPr lang="en-US" altLang="zh-CN" sz="3200" b="0">
                <a:latin typeface="Neo Sans Intel" pitchFamily="34" charset="0"/>
                <a:ea typeface="宋体" pitchFamily="2" charset="-122"/>
              </a:rPr>
              <a:t>Low</a:t>
            </a:r>
          </a:p>
        </p:txBody>
      </p:sp>
      <p:sp>
        <p:nvSpPr>
          <p:cNvPr id="688141" name="Text Box 13"/>
          <p:cNvSpPr txBox="1">
            <a:spLocks noChangeArrowheads="1"/>
          </p:cNvSpPr>
          <p:nvPr/>
        </p:nvSpPr>
        <p:spPr bwMode="auto">
          <a:xfrm>
            <a:off x="3494088" y="5702300"/>
            <a:ext cx="2971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030538" eaLnBrk="1" hangingPunct="1">
              <a:spcBef>
                <a:spcPct val="50000"/>
              </a:spcBef>
            </a:pPr>
            <a:r>
              <a:rPr lang="en-US" altLang="zh-CN" sz="3200" b="0">
                <a:solidFill>
                  <a:srgbClr val="006DC0"/>
                </a:solidFill>
                <a:latin typeface="Neo Sans Intel Medium" pitchFamily="34" charset="0"/>
                <a:ea typeface="宋体" pitchFamily="2" charset="-122"/>
              </a:rPr>
              <a:t>Total I/O Cost</a:t>
            </a:r>
          </a:p>
        </p:txBody>
      </p:sp>
      <p:sp>
        <p:nvSpPr>
          <p:cNvPr id="688142" name="Text Box 14"/>
          <p:cNvSpPr txBox="1">
            <a:spLocks noChangeArrowheads="1"/>
          </p:cNvSpPr>
          <p:nvPr/>
        </p:nvSpPr>
        <p:spPr bwMode="auto">
          <a:xfrm rot="-5400000">
            <a:off x="-1230312" y="2928938"/>
            <a:ext cx="42672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030538" eaLnBrk="1" hangingPunct="1">
              <a:spcBef>
                <a:spcPct val="50000"/>
              </a:spcBef>
            </a:pPr>
            <a:r>
              <a:rPr lang="en-US" altLang="zh-CN" sz="3200" b="0">
                <a:solidFill>
                  <a:srgbClr val="006DC0"/>
                </a:solidFill>
                <a:latin typeface="Neo Sans Intel Medium" pitchFamily="34" charset="0"/>
                <a:ea typeface="宋体" pitchFamily="2" charset="-122"/>
              </a:rPr>
              <a:t>Early Representative Result Rate</a:t>
            </a:r>
          </a:p>
        </p:txBody>
      </p:sp>
      <p:sp>
        <p:nvSpPr>
          <p:cNvPr id="688143" name="Text Box 15"/>
          <p:cNvSpPr txBox="1">
            <a:spLocks noChangeArrowheads="1"/>
          </p:cNvSpPr>
          <p:nvPr/>
        </p:nvSpPr>
        <p:spPr bwMode="auto">
          <a:xfrm>
            <a:off x="2884488" y="4254500"/>
            <a:ext cx="2514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3030538" eaLnBrk="1" hangingPunct="1">
              <a:spcBef>
                <a:spcPct val="50000"/>
              </a:spcBef>
            </a:pPr>
            <a:r>
              <a:rPr lang="en-US" altLang="zh-CN" sz="3200" b="0">
                <a:latin typeface="Neo Sans Intel" pitchFamily="34" charset="0"/>
                <a:ea typeface="宋体" pitchFamily="2" charset="-122"/>
              </a:rPr>
              <a:t>Hash Ripple</a:t>
            </a:r>
          </a:p>
        </p:txBody>
      </p:sp>
      <p:sp>
        <p:nvSpPr>
          <p:cNvPr id="688144" name="Text Box 16"/>
          <p:cNvSpPr txBox="1">
            <a:spLocks noChangeArrowheads="1"/>
          </p:cNvSpPr>
          <p:nvPr/>
        </p:nvSpPr>
        <p:spPr bwMode="auto">
          <a:xfrm>
            <a:off x="2884488" y="3721100"/>
            <a:ext cx="129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3030538" eaLnBrk="1" hangingPunct="1">
              <a:spcBef>
                <a:spcPct val="50000"/>
              </a:spcBef>
            </a:pPr>
            <a:r>
              <a:rPr lang="en-US" altLang="zh-CN" sz="3200" b="0">
                <a:latin typeface="Neo Sans Intel" pitchFamily="34" charset="0"/>
                <a:ea typeface="宋体" pitchFamily="2" charset="-122"/>
              </a:rPr>
              <a:t>SMS</a:t>
            </a:r>
          </a:p>
        </p:txBody>
      </p:sp>
      <p:sp>
        <p:nvSpPr>
          <p:cNvPr id="688145" name="Text Box 17"/>
          <p:cNvSpPr txBox="1">
            <a:spLocks noChangeArrowheads="1"/>
          </p:cNvSpPr>
          <p:nvPr/>
        </p:nvSpPr>
        <p:spPr bwMode="auto">
          <a:xfrm>
            <a:off x="2884488" y="4910138"/>
            <a:ext cx="1524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3030538" eaLnBrk="1" hangingPunct="1">
              <a:spcBef>
                <a:spcPct val="50000"/>
              </a:spcBef>
            </a:pPr>
            <a:r>
              <a:rPr lang="en-US" altLang="zh-CN" sz="3200" b="0">
                <a:latin typeface="Neo Sans Intel" pitchFamily="34" charset="0"/>
                <a:ea typeface="宋体" pitchFamily="2" charset="-122"/>
              </a:rPr>
              <a:t>GRACE</a:t>
            </a:r>
          </a:p>
        </p:txBody>
      </p:sp>
      <p:sp>
        <p:nvSpPr>
          <p:cNvPr id="688146" name="Text Box 18"/>
          <p:cNvSpPr txBox="1">
            <a:spLocks noChangeArrowheads="1"/>
          </p:cNvSpPr>
          <p:nvPr/>
        </p:nvSpPr>
        <p:spPr bwMode="auto">
          <a:xfrm>
            <a:off x="7380288" y="3157538"/>
            <a:ext cx="1295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3030538" eaLnBrk="1" hangingPunct="1">
              <a:spcBef>
                <a:spcPct val="50000"/>
              </a:spcBef>
            </a:pPr>
            <a:r>
              <a:rPr lang="en-US" altLang="zh-CN" sz="3200" b="0">
                <a:latin typeface="Neo Sans Intel" pitchFamily="34" charset="0"/>
                <a:ea typeface="宋体" pitchFamily="2" charset="-122"/>
              </a:rPr>
              <a:t>Ripple</a:t>
            </a:r>
          </a:p>
        </p:txBody>
      </p:sp>
      <p:sp>
        <p:nvSpPr>
          <p:cNvPr id="688147" name="Line 19"/>
          <p:cNvSpPr>
            <a:spLocks noChangeShapeType="1"/>
          </p:cNvSpPr>
          <p:nvPr/>
        </p:nvSpPr>
        <p:spPr bwMode="auto">
          <a:xfrm flipV="1">
            <a:off x="2732088" y="1557338"/>
            <a:ext cx="0" cy="396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8148" name="Line 20"/>
          <p:cNvSpPr>
            <a:spLocks noChangeShapeType="1"/>
          </p:cNvSpPr>
          <p:nvPr/>
        </p:nvSpPr>
        <p:spPr bwMode="auto">
          <a:xfrm flipV="1">
            <a:off x="7227888" y="1557338"/>
            <a:ext cx="0" cy="396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8149" name="Line 21"/>
          <p:cNvSpPr>
            <a:spLocks noChangeShapeType="1"/>
          </p:cNvSpPr>
          <p:nvPr/>
        </p:nvSpPr>
        <p:spPr bwMode="auto">
          <a:xfrm>
            <a:off x="2732088" y="3538538"/>
            <a:ext cx="44958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8150" name="Freeform 22"/>
          <p:cNvSpPr>
            <a:spLocks noChangeAspect="1"/>
          </p:cNvSpPr>
          <p:nvPr/>
        </p:nvSpPr>
        <p:spPr bwMode="auto">
          <a:xfrm>
            <a:off x="2565400" y="4376738"/>
            <a:ext cx="338138" cy="346075"/>
          </a:xfrm>
          <a:custGeom>
            <a:avLst/>
            <a:gdLst/>
            <a:ahLst/>
            <a:cxnLst>
              <a:cxn ang="0">
                <a:pos x="0" y="2160"/>
              </a:cxn>
              <a:cxn ang="0">
                <a:pos x="1056" y="0"/>
              </a:cxn>
              <a:cxn ang="0">
                <a:pos x="2112" y="2160"/>
              </a:cxn>
              <a:cxn ang="0">
                <a:pos x="0" y="2160"/>
              </a:cxn>
            </a:cxnLst>
            <a:rect l="0" t="0" r="r" b="b"/>
            <a:pathLst>
              <a:path w="2112" h="2160">
                <a:moveTo>
                  <a:pt x="0" y="2160"/>
                </a:moveTo>
                <a:lnTo>
                  <a:pt x="1056" y="0"/>
                </a:lnTo>
                <a:lnTo>
                  <a:pt x="2112" y="2160"/>
                </a:lnTo>
                <a:lnTo>
                  <a:pt x="0" y="216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8151" name="Freeform 23"/>
          <p:cNvSpPr>
            <a:spLocks noChangeAspect="1"/>
          </p:cNvSpPr>
          <p:nvPr/>
        </p:nvSpPr>
        <p:spPr bwMode="auto">
          <a:xfrm>
            <a:off x="2565400" y="5214938"/>
            <a:ext cx="338138" cy="346075"/>
          </a:xfrm>
          <a:custGeom>
            <a:avLst/>
            <a:gdLst/>
            <a:ahLst/>
            <a:cxnLst>
              <a:cxn ang="0">
                <a:pos x="0" y="2160"/>
              </a:cxn>
              <a:cxn ang="0">
                <a:pos x="1056" y="0"/>
              </a:cxn>
              <a:cxn ang="0">
                <a:pos x="2112" y="2160"/>
              </a:cxn>
              <a:cxn ang="0">
                <a:pos x="0" y="2160"/>
              </a:cxn>
            </a:cxnLst>
            <a:rect l="0" t="0" r="r" b="b"/>
            <a:pathLst>
              <a:path w="2112" h="2160">
                <a:moveTo>
                  <a:pt x="0" y="2160"/>
                </a:moveTo>
                <a:lnTo>
                  <a:pt x="1056" y="0"/>
                </a:lnTo>
                <a:lnTo>
                  <a:pt x="2112" y="2160"/>
                </a:lnTo>
                <a:lnTo>
                  <a:pt x="0" y="2160"/>
                </a:lnTo>
                <a:close/>
              </a:path>
            </a:pathLst>
          </a:custGeom>
          <a:solidFill>
            <a:srgbClr val="111111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8152" name="Freeform 24"/>
          <p:cNvSpPr>
            <a:spLocks noChangeAspect="1"/>
          </p:cNvSpPr>
          <p:nvPr/>
        </p:nvSpPr>
        <p:spPr bwMode="auto">
          <a:xfrm>
            <a:off x="2565400" y="3878263"/>
            <a:ext cx="338138" cy="346075"/>
          </a:xfrm>
          <a:custGeom>
            <a:avLst/>
            <a:gdLst/>
            <a:ahLst/>
            <a:cxnLst>
              <a:cxn ang="0">
                <a:pos x="0" y="2160"/>
              </a:cxn>
              <a:cxn ang="0">
                <a:pos x="1056" y="0"/>
              </a:cxn>
              <a:cxn ang="0">
                <a:pos x="2112" y="2160"/>
              </a:cxn>
              <a:cxn ang="0">
                <a:pos x="0" y="2160"/>
              </a:cxn>
            </a:cxnLst>
            <a:rect l="0" t="0" r="r" b="b"/>
            <a:pathLst>
              <a:path w="2112" h="2160">
                <a:moveTo>
                  <a:pt x="0" y="2160"/>
                </a:moveTo>
                <a:lnTo>
                  <a:pt x="1056" y="0"/>
                </a:lnTo>
                <a:lnTo>
                  <a:pt x="2112" y="2160"/>
                </a:lnTo>
                <a:lnTo>
                  <a:pt x="0" y="216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8153" name="Freeform 25"/>
          <p:cNvSpPr>
            <a:spLocks noChangeAspect="1"/>
          </p:cNvSpPr>
          <p:nvPr/>
        </p:nvSpPr>
        <p:spPr bwMode="auto">
          <a:xfrm>
            <a:off x="7056438" y="3309938"/>
            <a:ext cx="338137" cy="346075"/>
          </a:xfrm>
          <a:custGeom>
            <a:avLst/>
            <a:gdLst/>
            <a:ahLst/>
            <a:cxnLst>
              <a:cxn ang="0">
                <a:pos x="0" y="2160"/>
              </a:cxn>
              <a:cxn ang="0">
                <a:pos x="1056" y="0"/>
              </a:cxn>
              <a:cxn ang="0">
                <a:pos x="2112" y="2160"/>
              </a:cxn>
              <a:cxn ang="0">
                <a:pos x="0" y="2160"/>
              </a:cxn>
            </a:cxnLst>
            <a:rect l="0" t="0" r="r" b="b"/>
            <a:pathLst>
              <a:path w="2112" h="2160">
                <a:moveTo>
                  <a:pt x="0" y="2160"/>
                </a:moveTo>
                <a:lnTo>
                  <a:pt x="1056" y="0"/>
                </a:lnTo>
                <a:lnTo>
                  <a:pt x="2112" y="2160"/>
                </a:lnTo>
                <a:lnTo>
                  <a:pt x="0" y="216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8154" name="Text Box 26"/>
          <p:cNvSpPr txBox="1">
            <a:spLocks noChangeArrowheads="1"/>
          </p:cNvSpPr>
          <p:nvPr/>
        </p:nvSpPr>
        <p:spPr bwMode="auto">
          <a:xfrm>
            <a:off x="2884488" y="1709738"/>
            <a:ext cx="17526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3030538" eaLnBrk="1" hangingPunct="1">
              <a:spcBef>
                <a:spcPct val="50000"/>
              </a:spcBef>
            </a:pPr>
            <a:r>
              <a:rPr lang="en-US" altLang="zh-CN" sz="3200" b="0">
                <a:solidFill>
                  <a:srgbClr val="990099"/>
                </a:solidFill>
                <a:latin typeface="Neo Sans Intel Medium" pitchFamily="34" charset="0"/>
                <a:ea typeface="宋体" pitchFamily="2" charset="-122"/>
              </a:rPr>
              <a:t>PR-Join targets</a:t>
            </a:r>
          </a:p>
        </p:txBody>
      </p:sp>
      <p:sp>
        <p:nvSpPr>
          <p:cNvPr id="688155" name="AutoShape 27"/>
          <p:cNvSpPr>
            <a:spLocks noChangeArrowheads="1"/>
          </p:cNvSpPr>
          <p:nvPr/>
        </p:nvSpPr>
        <p:spPr bwMode="auto">
          <a:xfrm>
            <a:off x="2579688" y="1404938"/>
            <a:ext cx="381000" cy="381000"/>
          </a:xfrm>
          <a:prstGeom prst="star5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8156" name="Text Box 28"/>
          <p:cNvSpPr txBox="1">
            <a:spLocks noChangeArrowheads="1"/>
          </p:cNvSpPr>
          <p:nvPr/>
        </p:nvSpPr>
        <p:spPr bwMode="auto">
          <a:xfrm>
            <a:off x="2173288" y="6567488"/>
            <a:ext cx="2720975" cy="304800"/>
          </a:xfrm>
          <a:prstGeom prst="rect">
            <a:avLst/>
          </a:prstGeom>
          <a:solidFill>
            <a:schemeClr val="tx1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bg1"/>
                </a:solidFill>
              </a:rPr>
              <a:t>Slide thanks to Shimin Chen</a:t>
            </a:r>
          </a:p>
        </p:txBody>
      </p:sp>
      <p:pic>
        <p:nvPicPr>
          <p:cNvPr id="688157" name="Picture 29" descr="face-frowny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7700" y="5214938"/>
            <a:ext cx="442913" cy="442912"/>
          </a:xfrm>
          <a:prstGeom prst="rect">
            <a:avLst/>
          </a:prstGeom>
          <a:noFill/>
        </p:spPr>
      </p:pic>
      <p:pic>
        <p:nvPicPr>
          <p:cNvPr id="688159" name="Picture 31" descr="face-smily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50" y="1381125"/>
            <a:ext cx="450850" cy="45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Ripple Join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795338"/>
            <a:ext cx="8788400" cy="53975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0">
                <a:solidFill>
                  <a:srgbClr val="006DC0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chemeClr val="folHlink"/>
                </a:solidFill>
                <a:ea typeface="宋体" pitchFamily="2" charset="-122"/>
              </a:rPr>
              <a:t>A join B: find matching records of A and B</a:t>
            </a:r>
          </a:p>
          <a:p>
            <a:endParaRPr lang="en-US"/>
          </a:p>
        </p:txBody>
      </p:sp>
      <p:grpSp>
        <p:nvGrpSpPr>
          <p:cNvPr id="691205" name="Group 5"/>
          <p:cNvGrpSpPr>
            <a:grpSpLocks/>
          </p:cNvGrpSpPr>
          <p:nvPr/>
        </p:nvGrpSpPr>
        <p:grpSpPr bwMode="auto">
          <a:xfrm>
            <a:off x="1219200" y="1223963"/>
            <a:ext cx="4343400" cy="579437"/>
            <a:chOff x="912" y="9331"/>
            <a:chExt cx="2736" cy="365"/>
          </a:xfrm>
        </p:grpSpPr>
        <p:sp>
          <p:nvSpPr>
            <p:cNvPr id="691206" name="Line 6"/>
            <p:cNvSpPr>
              <a:spLocks noChangeShapeType="1"/>
            </p:cNvSpPr>
            <p:nvPr/>
          </p:nvSpPr>
          <p:spPr bwMode="auto">
            <a:xfrm flipV="1">
              <a:off x="912" y="9696"/>
              <a:ext cx="273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med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1207" name="Text Box 7"/>
            <p:cNvSpPr txBox="1">
              <a:spLocks noChangeArrowheads="1"/>
            </p:cNvSpPr>
            <p:nvPr/>
          </p:nvSpPr>
          <p:spPr bwMode="auto">
            <a:xfrm>
              <a:off x="1056" y="9331"/>
              <a:ext cx="2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3030538" eaLnBrk="1" hangingPunct="1">
                <a:spcBef>
                  <a:spcPct val="50000"/>
                </a:spcBef>
              </a:pPr>
              <a:r>
                <a:rPr lang="en-US" altLang="zh-CN" b="0">
                  <a:ea typeface="宋体" pitchFamily="2" charset="-122"/>
                </a:rPr>
                <a:t>records from B</a:t>
              </a:r>
            </a:p>
          </p:txBody>
        </p:sp>
      </p:grp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0" y="2108200"/>
            <a:ext cx="457200" cy="3733800"/>
            <a:chOff x="384" y="9792"/>
            <a:chExt cx="288" cy="2352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rot="16200000" flipH="1">
              <a:off x="-264" y="10920"/>
              <a:ext cx="187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med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1210" name="Text Box 10"/>
            <p:cNvSpPr txBox="1">
              <a:spLocks noChangeArrowheads="1"/>
            </p:cNvSpPr>
            <p:nvPr/>
          </p:nvSpPr>
          <p:spPr bwMode="auto">
            <a:xfrm rot="5400000" flipH="1">
              <a:off x="-648" y="10824"/>
              <a:ext cx="235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3030538" eaLnBrk="1" hangingPunct="1">
                <a:spcBef>
                  <a:spcPct val="50000"/>
                </a:spcBef>
              </a:pPr>
              <a:r>
                <a:rPr lang="en-US" altLang="zh-CN" b="0">
                  <a:ea typeface="宋体" pitchFamily="2" charset="-122"/>
                </a:rPr>
                <a:t>records from A</a:t>
              </a:r>
            </a:p>
          </p:txBody>
        </p:sp>
      </p:grpSp>
      <p:sp>
        <p:nvSpPr>
          <p:cNvPr id="691211" name="Rectangle 11"/>
          <p:cNvSpPr>
            <a:spLocks noChangeArrowheads="1"/>
          </p:cNvSpPr>
          <p:nvPr/>
        </p:nvSpPr>
        <p:spPr bwMode="auto">
          <a:xfrm>
            <a:off x="1174750" y="2382838"/>
            <a:ext cx="4387850" cy="2925762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1212" name="Rectangle 12"/>
          <p:cNvSpPr>
            <a:spLocks noChangeArrowheads="1"/>
          </p:cNvSpPr>
          <p:nvPr/>
        </p:nvSpPr>
        <p:spPr bwMode="auto">
          <a:xfrm>
            <a:off x="1174750" y="2382838"/>
            <a:ext cx="3838575" cy="255905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1213" name="Rectangle 13"/>
          <p:cNvSpPr>
            <a:spLocks noChangeArrowheads="1"/>
          </p:cNvSpPr>
          <p:nvPr/>
        </p:nvSpPr>
        <p:spPr bwMode="auto">
          <a:xfrm>
            <a:off x="1174750" y="2382838"/>
            <a:ext cx="3290888" cy="2193925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1219" name="Text Box 19"/>
          <p:cNvSpPr txBox="1">
            <a:spLocks noChangeArrowheads="1"/>
          </p:cNvSpPr>
          <p:nvPr/>
        </p:nvSpPr>
        <p:spPr bwMode="auto">
          <a:xfrm>
            <a:off x="914400" y="5461000"/>
            <a:ext cx="4876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030538" eaLnBrk="1" hangingPunct="1">
              <a:spcBef>
                <a:spcPct val="50000"/>
              </a:spcBef>
            </a:pPr>
            <a:r>
              <a:rPr lang="en-US" altLang="zh-CN" b="0">
                <a:ea typeface="宋体" pitchFamily="2" charset="-122"/>
              </a:rPr>
              <a:t>Join: Checks all pairs of records from A and B</a:t>
            </a:r>
          </a:p>
        </p:txBody>
      </p:sp>
      <p:sp>
        <p:nvSpPr>
          <p:cNvPr id="691220" name="Text Box 20"/>
          <p:cNvSpPr txBox="1">
            <a:spLocks noChangeArrowheads="1"/>
          </p:cNvSpPr>
          <p:nvPr/>
        </p:nvSpPr>
        <p:spPr bwMode="auto">
          <a:xfrm>
            <a:off x="1479550" y="1903413"/>
            <a:ext cx="1308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3030538" eaLnBrk="1" hangingPunct="1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spilled</a:t>
            </a:r>
          </a:p>
        </p:txBody>
      </p:sp>
      <p:sp>
        <p:nvSpPr>
          <p:cNvPr id="691221" name="Text Box 21"/>
          <p:cNvSpPr txBox="1">
            <a:spLocks noChangeArrowheads="1"/>
          </p:cNvSpPr>
          <p:nvPr/>
        </p:nvSpPr>
        <p:spPr bwMode="auto">
          <a:xfrm>
            <a:off x="3187700" y="1903413"/>
            <a:ext cx="903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3030538"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new</a:t>
            </a:r>
          </a:p>
        </p:txBody>
      </p:sp>
      <p:sp>
        <p:nvSpPr>
          <p:cNvPr id="691222" name="Text Box 22"/>
          <p:cNvSpPr txBox="1">
            <a:spLocks noChangeArrowheads="1"/>
          </p:cNvSpPr>
          <p:nvPr/>
        </p:nvSpPr>
        <p:spPr bwMode="auto">
          <a:xfrm rot="5400000" flipH="1">
            <a:off x="160338" y="2868613"/>
            <a:ext cx="1308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3030538" eaLnBrk="1" hangingPunct="1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spilled</a:t>
            </a:r>
          </a:p>
        </p:txBody>
      </p:sp>
      <p:sp>
        <p:nvSpPr>
          <p:cNvPr id="691223" name="Text Box 23"/>
          <p:cNvSpPr txBox="1">
            <a:spLocks noChangeArrowheads="1"/>
          </p:cNvSpPr>
          <p:nvPr/>
        </p:nvSpPr>
        <p:spPr bwMode="auto">
          <a:xfrm rot="5400000" flipH="1">
            <a:off x="361156" y="3918744"/>
            <a:ext cx="903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3030538"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new</a:t>
            </a:r>
          </a:p>
        </p:txBody>
      </p:sp>
      <p:sp>
        <p:nvSpPr>
          <p:cNvPr id="691224" name="Text Box 24"/>
          <p:cNvSpPr txBox="1">
            <a:spLocks noChangeArrowheads="1"/>
          </p:cNvSpPr>
          <p:nvPr/>
        </p:nvSpPr>
        <p:spPr bwMode="auto">
          <a:xfrm>
            <a:off x="5716588" y="1741488"/>
            <a:ext cx="3425825" cy="3378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0">
                <a:ea typeface="宋体" pitchFamily="2" charset="-122"/>
              </a:rPr>
              <a:t>For each ripple:</a:t>
            </a:r>
          </a:p>
          <a:p>
            <a:pPr algn="l">
              <a:buFontTx/>
              <a:buChar char="•"/>
            </a:pPr>
            <a:r>
              <a:rPr lang="en-US" altLang="zh-CN" b="0">
                <a:ea typeface="宋体" pitchFamily="2" charset="-122"/>
              </a:rPr>
              <a:t> Read 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new</a:t>
            </a:r>
            <a:r>
              <a:rPr lang="en-US" altLang="zh-CN" b="0">
                <a:ea typeface="宋体" pitchFamily="2" charset="-122"/>
              </a:rPr>
              <a:t> records</a:t>
            </a:r>
            <a:br>
              <a:rPr lang="en-US" altLang="zh-CN" b="0">
                <a:ea typeface="宋体" pitchFamily="2" charset="-122"/>
              </a:rPr>
            </a:br>
            <a:r>
              <a:rPr lang="en-US" altLang="zh-CN" b="0">
                <a:ea typeface="宋体" pitchFamily="2" charset="-122"/>
              </a:rPr>
              <a:t>   from A and B;     </a:t>
            </a:r>
            <a:br>
              <a:rPr lang="en-US" altLang="zh-CN" b="0">
                <a:ea typeface="宋体" pitchFamily="2" charset="-122"/>
              </a:rPr>
            </a:br>
            <a:r>
              <a:rPr lang="en-US" altLang="zh-CN" b="0">
                <a:ea typeface="宋体" pitchFamily="2" charset="-122"/>
              </a:rPr>
              <a:t>   check for matches</a:t>
            </a:r>
          </a:p>
          <a:p>
            <a:pPr algn="l">
              <a:buFontTx/>
              <a:buChar char="•"/>
            </a:pPr>
            <a:r>
              <a:rPr lang="en-US" altLang="zh-CN" b="0">
                <a:ea typeface="宋体" pitchFamily="2" charset="-122"/>
              </a:rPr>
              <a:t> Read </a:t>
            </a:r>
            <a:r>
              <a:rPr lang="en-US" altLang="zh-CN">
                <a:solidFill>
                  <a:schemeClr val="folHlink"/>
                </a:solidFill>
                <a:ea typeface="宋体" pitchFamily="2" charset="-122"/>
              </a:rPr>
              <a:t>spilled</a:t>
            </a:r>
            <a:r>
              <a:rPr lang="en-US" altLang="zh-CN" b="0">
                <a:ea typeface="宋体" pitchFamily="2" charset="-122"/>
              </a:rPr>
              <a:t/>
            </a:r>
            <a:br>
              <a:rPr lang="en-US" altLang="zh-CN" b="0">
                <a:ea typeface="宋体" pitchFamily="2" charset="-122"/>
              </a:rPr>
            </a:br>
            <a:r>
              <a:rPr lang="en-US" altLang="zh-CN" b="0">
                <a:ea typeface="宋体" pitchFamily="2" charset="-122"/>
              </a:rPr>
              <a:t>   records; check for</a:t>
            </a:r>
            <a:br>
              <a:rPr lang="en-US" altLang="zh-CN" b="0">
                <a:ea typeface="宋体" pitchFamily="2" charset="-122"/>
              </a:rPr>
            </a:br>
            <a:r>
              <a:rPr lang="en-US" altLang="zh-CN" b="0">
                <a:ea typeface="宋体" pitchFamily="2" charset="-122"/>
              </a:rPr>
              <a:t>   matches with</a:t>
            </a:r>
            <a:br>
              <a:rPr lang="en-US" altLang="zh-CN" b="0">
                <a:ea typeface="宋体" pitchFamily="2" charset="-122"/>
              </a:rPr>
            </a:br>
            <a:r>
              <a:rPr lang="en-US" altLang="zh-CN" b="0">
                <a:ea typeface="宋体" pitchFamily="2" charset="-122"/>
              </a:rPr>
              <a:t>   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new</a:t>
            </a:r>
            <a:r>
              <a:rPr lang="en-US" altLang="zh-CN" b="0">
                <a:ea typeface="宋体" pitchFamily="2" charset="-122"/>
              </a:rPr>
              <a:t> records</a:t>
            </a:r>
          </a:p>
          <a:p>
            <a:pPr algn="l">
              <a:buFontTx/>
              <a:buChar char="•"/>
            </a:pPr>
            <a:r>
              <a:rPr lang="en-US" altLang="zh-CN" b="0">
                <a:ea typeface="宋体" pitchFamily="2" charset="-122"/>
              </a:rPr>
              <a:t> Spill 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new</a:t>
            </a:r>
            <a:r>
              <a:rPr lang="en-US" altLang="zh-CN" b="0">
                <a:ea typeface="宋体" pitchFamily="2" charset="-122"/>
              </a:rPr>
              <a:t> to disk</a:t>
            </a:r>
            <a:endParaRPr lang="en-US"/>
          </a:p>
        </p:txBody>
      </p:sp>
      <p:sp>
        <p:nvSpPr>
          <p:cNvPr id="691226" name="Text Box 26"/>
          <p:cNvSpPr txBox="1">
            <a:spLocks noChangeArrowheads="1"/>
          </p:cNvSpPr>
          <p:nvPr/>
        </p:nvSpPr>
        <p:spPr bwMode="auto">
          <a:xfrm>
            <a:off x="939800" y="6386513"/>
            <a:ext cx="7272338" cy="457200"/>
          </a:xfrm>
          <a:prstGeom prst="rect">
            <a:avLst/>
          </a:prstGeom>
          <a:solidFill>
            <a:schemeClr val="folHlink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Problem: Ripple width limited by memory size</a:t>
            </a:r>
          </a:p>
        </p:txBody>
      </p:sp>
      <p:sp>
        <p:nvSpPr>
          <p:cNvPr id="691230" name="Rectangle 30"/>
          <p:cNvSpPr>
            <a:spLocks noChangeArrowheads="1"/>
          </p:cNvSpPr>
          <p:nvPr/>
        </p:nvSpPr>
        <p:spPr bwMode="auto">
          <a:xfrm>
            <a:off x="1166813" y="2392363"/>
            <a:ext cx="2738437" cy="1830387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>
            <a:off x="3381375" y="3832225"/>
            <a:ext cx="522288" cy="376238"/>
          </a:xfrm>
          <a:prstGeom prst="rect">
            <a:avLst/>
          </a:prstGeom>
          <a:solidFill>
            <a:schemeClr val="hlink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1214" name="Rectangle 14"/>
          <p:cNvSpPr>
            <a:spLocks noChangeArrowheads="1"/>
          </p:cNvSpPr>
          <p:nvPr/>
        </p:nvSpPr>
        <p:spPr bwMode="auto">
          <a:xfrm>
            <a:off x="1173163" y="2382838"/>
            <a:ext cx="2741612" cy="1828800"/>
          </a:xfrm>
          <a:prstGeom prst="rect">
            <a:avLst/>
          </a:prstGeom>
          <a:solidFill>
            <a:schemeClr val="hlink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174750" y="2382838"/>
            <a:ext cx="2193925" cy="1462087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173163" y="2382838"/>
            <a:ext cx="1644650" cy="1096962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1174750" y="2382838"/>
            <a:ext cx="1096963" cy="731837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1174750" y="2382838"/>
            <a:ext cx="547688" cy="365125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9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1" grpId="0"/>
      <p:bldP spid="691223" grpId="0"/>
      <p:bldP spid="691227" grpId="0" animBg="1"/>
      <p:bldP spid="6912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Partitioned expanding Ripple Join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PR-Join Idea: Multiplicatively expanding ripples</a:t>
            </a:r>
          </a:p>
          <a:p>
            <a:r>
              <a:rPr lang="en-US">
                <a:solidFill>
                  <a:schemeClr val="folHlink"/>
                </a:solidFill>
              </a:rPr>
              <a:t> </a:t>
            </a:r>
            <a:r>
              <a:rPr lang="en-US" b="0">
                <a:solidFill>
                  <a:schemeClr val="folHlink"/>
                </a:solidFill>
              </a:rPr>
              <a:t>Higher result rate</a:t>
            </a:r>
          </a:p>
          <a:p>
            <a:r>
              <a:rPr lang="en-US" b="0">
                <a:solidFill>
                  <a:schemeClr val="folHlink"/>
                </a:solidFill>
              </a:rPr>
              <a:t> Representative results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</a:rPr>
              <a:t>To overcome</a:t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>   Ripple width &gt; memory:</a:t>
            </a:r>
          </a:p>
          <a:p>
            <a:pPr>
              <a:buFontTx/>
              <a:buNone/>
            </a:pPr>
            <a:r>
              <a:rPr lang="en-US" altLang="zh-CN">
                <a:solidFill>
                  <a:srgbClr val="006DC0"/>
                </a:solidFill>
                <a:ea typeface="宋体" pitchFamily="2" charset="-122"/>
              </a:rPr>
              <a:t>&amp; hash partitioning</a:t>
            </a:r>
          </a:p>
          <a:p>
            <a:r>
              <a:rPr lang="en-US" altLang="zh-CN" b="0">
                <a:solidFill>
                  <a:schemeClr val="folHlink"/>
                </a:solidFill>
                <a:ea typeface="宋体" pitchFamily="2" charset="-122"/>
              </a:rPr>
              <a:t> Each partition &lt; memory</a:t>
            </a:r>
          </a:p>
          <a:p>
            <a:r>
              <a:rPr lang="en-US" altLang="zh-CN" b="0">
                <a:solidFill>
                  <a:schemeClr val="folHlink"/>
                </a:solidFill>
                <a:ea typeface="宋体" pitchFamily="2" charset="-122"/>
              </a:rPr>
              <a:t> Report results per  </a:t>
            </a:r>
            <a:br>
              <a:rPr lang="en-US" altLang="zh-CN" b="0">
                <a:solidFill>
                  <a:schemeClr val="folHlink"/>
                </a:solidFill>
                <a:ea typeface="宋体" pitchFamily="2" charset="-122"/>
              </a:rPr>
            </a:br>
            <a:r>
              <a:rPr lang="en-US" altLang="zh-CN" b="0">
                <a:solidFill>
                  <a:schemeClr val="folHlink"/>
                </a:solidFill>
                <a:ea typeface="宋体" pitchFamily="2" charset="-122"/>
              </a:rPr>
              <a:t>   partitioned ripple</a:t>
            </a:r>
          </a:p>
          <a:p>
            <a:endParaRPr lang="en-US">
              <a:solidFill>
                <a:schemeClr val="folHlink"/>
              </a:solidFill>
            </a:endParaRPr>
          </a:p>
        </p:txBody>
      </p:sp>
      <p:grpSp>
        <p:nvGrpSpPr>
          <p:cNvPr id="692256" name="Group 32"/>
          <p:cNvGrpSpPr>
            <a:grpSpLocks/>
          </p:cNvGrpSpPr>
          <p:nvPr/>
        </p:nvGrpSpPr>
        <p:grpSpPr bwMode="auto">
          <a:xfrm>
            <a:off x="4735513" y="2030413"/>
            <a:ext cx="4419600" cy="3382962"/>
            <a:chOff x="4028" y="8094"/>
            <a:chExt cx="2784" cy="2131"/>
          </a:xfrm>
        </p:grpSpPr>
        <p:grpSp>
          <p:nvGrpSpPr>
            <p:cNvPr id="692228" name="Group 4"/>
            <p:cNvGrpSpPr>
              <a:grpSpLocks/>
            </p:cNvGrpSpPr>
            <p:nvPr/>
          </p:nvGrpSpPr>
          <p:grpSpPr bwMode="auto">
            <a:xfrm>
              <a:off x="4028" y="8094"/>
              <a:ext cx="691" cy="461"/>
              <a:chOff x="7248" y="10992"/>
              <a:chExt cx="691" cy="461"/>
            </a:xfrm>
          </p:grpSpPr>
          <p:sp>
            <p:nvSpPr>
              <p:cNvPr id="692229" name="Rectangle 5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691" cy="461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30" name="Rectangle 6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346" cy="230"/>
              </a:xfrm>
              <a:prstGeom prst="rect">
                <a:avLst/>
              </a:prstGeom>
              <a:solidFill>
                <a:schemeClr val="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31" name="Rectangle 7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173" cy="115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32" name="Rectangle 8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86" cy="58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33" name="Rectangle 9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43" cy="29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92234" name="Rectangle 10"/>
            <p:cNvSpPr>
              <a:spLocks noChangeArrowheads="1"/>
            </p:cNvSpPr>
            <p:nvPr/>
          </p:nvSpPr>
          <p:spPr bwMode="auto">
            <a:xfrm>
              <a:off x="4028" y="8094"/>
              <a:ext cx="2764" cy="1843"/>
            </a:xfrm>
            <a:prstGeom prst="rect">
              <a:avLst/>
            </a:prstGeom>
            <a:noFill/>
            <a:ln w="1905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2235" name="Text Box 11"/>
            <p:cNvSpPr txBox="1">
              <a:spLocks noChangeArrowheads="1"/>
            </p:cNvSpPr>
            <p:nvPr/>
          </p:nvSpPr>
          <p:spPr bwMode="auto">
            <a:xfrm>
              <a:off x="4244" y="9312"/>
              <a:ext cx="87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3030538" eaLnBrk="1" hangingPunct="1">
                <a:spcBef>
                  <a:spcPct val="50000"/>
                </a:spcBef>
              </a:pPr>
              <a:r>
                <a:rPr lang="en-US" altLang="zh-CN" sz="3200" b="0">
                  <a:latin typeface="Neo Sans Intel" pitchFamily="34" charset="0"/>
                  <a:ea typeface="宋体" pitchFamily="2" charset="-122"/>
                </a:rPr>
                <a:t>empty</a:t>
              </a:r>
            </a:p>
          </p:txBody>
        </p:sp>
        <p:sp>
          <p:nvSpPr>
            <p:cNvPr id="692236" name="Text Box 12"/>
            <p:cNvSpPr txBox="1">
              <a:spLocks noChangeArrowheads="1"/>
            </p:cNvSpPr>
            <p:nvPr/>
          </p:nvSpPr>
          <p:spPr bwMode="auto">
            <a:xfrm>
              <a:off x="5726" y="8298"/>
              <a:ext cx="87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3030538" eaLnBrk="1" hangingPunct="1">
                <a:spcBef>
                  <a:spcPct val="50000"/>
                </a:spcBef>
              </a:pPr>
              <a:r>
                <a:rPr lang="en-US" altLang="zh-CN" sz="3200" b="0">
                  <a:latin typeface="Neo Sans Intel" pitchFamily="34" charset="0"/>
                  <a:ea typeface="宋体" pitchFamily="2" charset="-122"/>
                </a:rPr>
                <a:t>empty</a:t>
              </a:r>
            </a:p>
          </p:txBody>
        </p:sp>
        <p:sp>
          <p:nvSpPr>
            <p:cNvPr id="692237" name="Text Box 13"/>
            <p:cNvSpPr txBox="1">
              <a:spLocks noChangeArrowheads="1"/>
            </p:cNvSpPr>
            <p:nvPr/>
          </p:nvSpPr>
          <p:spPr bwMode="auto">
            <a:xfrm>
              <a:off x="4028" y="9937"/>
              <a:ext cx="27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3030538" eaLnBrk="1" hangingPunct="1">
                <a:spcBef>
                  <a:spcPct val="50000"/>
                </a:spcBef>
              </a:pPr>
              <a:r>
                <a:rPr lang="en-US" altLang="zh-CN" b="0">
                  <a:solidFill>
                    <a:srgbClr val="006DC0"/>
                  </a:solidFill>
                  <a:ea typeface="宋体" pitchFamily="2" charset="-122"/>
                </a:rPr>
                <a:t>Partitioned on Join key</a:t>
              </a:r>
            </a:p>
          </p:txBody>
        </p:sp>
        <p:grpSp>
          <p:nvGrpSpPr>
            <p:cNvPr id="692238" name="Group 14"/>
            <p:cNvGrpSpPr>
              <a:grpSpLocks/>
            </p:cNvGrpSpPr>
            <p:nvPr/>
          </p:nvGrpSpPr>
          <p:grpSpPr bwMode="auto">
            <a:xfrm>
              <a:off x="4723" y="8562"/>
              <a:ext cx="691" cy="461"/>
              <a:chOff x="7248" y="10992"/>
              <a:chExt cx="691" cy="461"/>
            </a:xfrm>
          </p:grpSpPr>
          <p:sp>
            <p:nvSpPr>
              <p:cNvPr id="692239" name="Rectangle 15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691" cy="461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40" name="Rectangle 16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346" cy="230"/>
              </a:xfrm>
              <a:prstGeom prst="rect">
                <a:avLst/>
              </a:prstGeom>
              <a:solidFill>
                <a:schemeClr val="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41" name="Rectangle 17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173" cy="115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42" name="Rectangle 18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86" cy="58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43" name="Rectangle 19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43" cy="29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92244" name="Group 20"/>
            <p:cNvGrpSpPr>
              <a:grpSpLocks/>
            </p:cNvGrpSpPr>
            <p:nvPr/>
          </p:nvGrpSpPr>
          <p:grpSpPr bwMode="auto">
            <a:xfrm>
              <a:off x="5413" y="9024"/>
              <a:ext cx="691" cy="461"/>
              <a:chOff x="7248" y="10992"/>
              <a:chExt cx="691" cy="461"/>
            </a:xfrm>
          </p:grpSpPr>
          <p:sp>
            <p:nvSpPr>
              <p:cNvPr id="692245" name="Rectangle 21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691" cy="461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46" name="Rectangle 22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346" cy="230"/>
              </a:xfrm>
              <a:prstGeom prst="rect">
                <a:avLst/>
              </a:prstGeom>
              <a:solidFill>
                <a:schemeClr val="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47" name="Rectangle 23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173" cy="115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48" name="Rectangle 24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86" cy="58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49" name="Rectangle 25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43" cy="29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92250" name="Group 26"/>
            <p:cNvGrpSpPr>
              <a:grpSpLocks/>
            </p:cNvGrpSpPr>
            <p:nvPr/>
          </p:nvGrpSpPr>
          <p:grpSpPr bwMode="auto">
            <a:xfrm>
              <a:off x="6103" y="9486"/>
              <a:ext cx="691" cy="461"/>
              <a:chOff x="7248" y="10992"/>
              <a:chExt cx="691" cy="461"/>
            </a:xfrm>
          </p:grpSpPr>
          <p:sp>
            <p:nvSpPr>
              <p:cNvPr id="692251" name="Rectangle 27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691" cy="461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52" name="Rectangle 28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346" cy="230"/>
              </a:xfrm>
              <a:prstGeom prst="rect">
                <a:avLst/>
              </a:prstGeom>
              <a:solidFill>
                <a:schemeClr val="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53" name="Rectangle 29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173" cy="115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54" name="Rectangle 30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86" cy="58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2255" name="Rectangle 31"/>
              <p:cNvSpPr>
                <a:spLocks noChangeArrowheads="1"/>
              </p:cNvSpPr>
              <p:nvPr/>
            </p:nvSpPr>
            <p:spPr bwMode="auto">
              <a:xfrm>
                <a:off x="7248" y="10992"/>
                <a:ext cx="43" cy="29"/>
              </a:xfrm>
              <a:prstGeom prst="rect">
                <a:avLst/>
              </a:prstGeom>
              <a:solidFill>
                <a:schemeClr val="folHlink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92257" name="Text Box 33"/>
          <p:cNvSpPr txBox="1">
            <a:spLocks noChangeArrowheads="1"/>
          </p:cNvSpPr>
          <p:nvPr/>
        </p:nvSpPr>
        <p:spPr bwMode="auto">
          <a:xfrm>
            <a:off x="6608763" y="6000750"/>
            <a:ext cx="2085975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folHlink"/>
                </a:solidFill>
              </a:rPr>
              <a:t>[Sigmod’10]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PR-Join leveraging SSD</a:t>
            </a:r>
          </a:p>
        </p:txBody>
      </p:sp>
      <p:pic>
        <p:nvPicPr>
          <p:cNvPr id="68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936625"/>
            <a:ext cx="5424488" cy="462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89157" name="Text Box 5"/>
          <p:cNvSpPr txBox="1">
            <a:spLocks noChangeArrowheads="1"/>
          </p:cNvSpPr>
          <p:nvPr/>
        </p:nvSpPr>
        <p:spPr bwMode="auto">
          <a:xfrm>
            <a:off x="1022350" y="5707063"/>
            <a:ext cx="7091363" cy="8223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folHlink"/>
                </a:solidFill>
                <a:ea typeface="宋体" pitchFamily="2" charset="-122"/>
              </a:rPr>
              <a:t>Setting:</a:t>
            </a:r>
            <a:r>
              <a:rPr lang="en-US" altLang="zh-CN" b="0">
                <a:solidFill>
                  <a:schemeClr val="folHlink"/>
                </a:solidFill>
                <a:ea typeface="宋体" pitchFamily="2" charset="-122"/>
              </a:rPr>
              <a:t> 10GB joins 10GB, 500MB memory</a:t>
            </a:r>
          </a:p>
          <a:p>
            <a:r>
              <a:rPr lang="en-US" altLang="zh-CN" b="0">
                <a:solidFill>
                  <a:schemeClr val="folHlink"/>
                </a:solidFill>
                <a:ea typeface="宋体" pitchFamily="2" charset="-122"/>
              </a:rPr>
              <a:t>Inputs on HD; SSD for temp storage</a:t>
            </a:r>
            <a:endParaRPr lang="en-US" b="0">
              <a:solidFill>
                <a:schemeClr val="folHlink"/>
              </a:solidFill>
            </a:endParaRPr>
          </a:p>
        </p:txBody>
      </p:sp>
      <p:sp>
        <p:nvSpPr>
          <p:cNvPr id="689158" name="Oval 6"/>
          <p:cNvSpPr>
            <a:spLocks noChangeArrowheads="1"/>
          </p:cNvSpPr>
          <p:nvPr/>
        </p:nvSpPr>
        <p:spPr bwMode="auto">
          <a:xfrm>
            <a:off x="3090863" y="885825"/>
            <a:ext cx="508000" cy="550863"/>
          </a:xfrm>
          <a:prstGeom prst="ellipse">
            <a:avLst/>
          </a:prstGeom>
          <a:noFill/>
          <a:ln w="50800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59" name="Oval 7"/>
          <p:cNvSpPr>
            <a:spLocks noChangeArrowheads="1"/>
          </p:cNvSpPr>
          <p:nvPr/>
        </p:nvSpPr>
        <p:spPr bwMode="auto">
          <a:xfrm>
            <a:off x="2346325" y="3870325"/>
            <a:ext cx="784225" cy="985838"/>
          </a:xfrm>
          <a:prstGeom prst="ellipse">
            <a:avLst/>
          </a:prstGeom>
          <a:noFill/>
          <a:ln w="50800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60" name="Text Box 8"/>
          <p:cNvSpPr txBox="1">
            <a:spLocks noChangeArrowheads="1"/>
          </p:cNvSpPr>
          <p:nvPr/>
        </p:nvSpPr>
        <p:spPr bwMode="auto">
          <a:xfrm>
            <a:off x="3508375" y="1377950"/>
            <a:ext cx="2546350" cy="8223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Near-optimal </a:t>
            </a:r>
            <a:br>
              <a:rPr lang="en-US">
                <a:solidFill>
                  <a:srgbClr val="00CC00"/>
                </a:solidFill>
              </a:rPr>
            </a:br>
            <a:r>
              <a:rPr lang="en-US">
                <a:solidFill>
                  <a:srgbClr val="00CC00"/>
                </a:solidFill>
              </a:rPr>
              <a:t>total I/O cost</a:t>
            </a:r>
          </a:p>
        </p:txBody>
      </p:sp>
      <p:sp>
        <p:nvSpPr>
          <p:cNvPr id="689161" name="Text Box 9"/>
          <p:cNvSpPr txBox="1">
            <a:spLocks noChangeArrowheads="1"/>
          </p:cNvSpPr>
          <p:nvPr/>
        </p:nvSpPr>
        <p:spPr bwMode="auto">
          <a:xfrm>
            <a:off x="225425" y="4870450"/>
            <a:ext cx="2398713" cy="8223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Higher early </a:t>
            </a:r>
            <a:br>
              <a:rPr lang="en-US">
                <a:solidFill>
                  <a:srgbClr val="00CC00"/>
                </a:solidFill>
              </a:rPr>
            </a:br>
            <a:r>
              <a:rPr lang="en-US">
                <a:solidFill>
                  <a:srgbClr val="00CC00"/>
                </a:solidFill>
              </a:rPr>
              <a:t>result rate</a:t>
            </a:r>
          </a:p>
        </p:txBody>
      </p:sp>
      <p:pic>
        <p:nvPicPr>
          <p:cNvPr id="689162" name="Picture 10" descr="face-smily-g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450" y="2208213"/>
            <a:ext cx="450850" cy="450850"/>
          </a:xfrm>
          <a:prstGeom prst="rect">
            <a:avLst/>
          </a:prstGeom>
          <a:noFill/>
        </p:spPr>
      </p:pic>
      <p:pic>
        <p:nvPicPr>
          <p:cNvPr id="689163" name="Picture 11" descr="face-smily-g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88" y="4400550"/>
            <a:ext cx="450850" cy="45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8" grpId="0" animBg="1"/>
      <p:bldP spid="689159" grpId="0" animBg="1"/>
      <p:bldP spid="689160" grpId="0"/>
      <p:bldP spid="68916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89000"/>
          </a:xfrm>
        </p:spPr>
        <p:txBody>
          <a:bodyPr/>
          <a:lstStyle/>
          <a:p>
            <a:r>
              <a:rPr lang="en-US"/>
              <a:t>Concurrent Queries &amp; Updates</a:t>
            </a:r>
            <a:br>
              <a:rPr lang="en-US"/>
            </a:br>
            <a:r>
              <a:rPr lang="en-US"/>
              <a:t>in Data Warehouse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446213"/>
            <a:ext cx="8432800" cy="5397500"/>
          </a:xfrm>
        </p:spPr>
        <p:txBody>
          <a:bodyPr/>
          <a:lstStyle/>
          <a:p>
            <a:r>
              <a:rPr lang="en-US"/>
              <a:t> Data Warehouse queries dominated </a:t>
            </a:r>
            <a:br>
              <a:rPr lang="en-US"/>
            </a:br>
            <a:r>
              <a:rPr lang="en-US"/>
              <a:t>   by table scans</a:t>
            </a:r>
          </a:p>
          <a:p>
            <a:pPr lvl="2"/>
            <a:r>
              <a:rPr lang="en-US"/>
              <a:t>Sequential scan on HD </a:t>
            </a:r>
          </a:p>
          <a:p>
            <a:pPr lvl="2"/>
            <a:endParaRPr lang="en-US"/>
          </a:p>
          <a:p>
            <a:r>
              <a:rPr lang="en-US"/>
              <a:t> Updates are delayed to avoid interfering</a:t>
            </a:r>
          </a:p>
          <a:p>
            <a:pPr lvl="2"/>
            <a:r>
              <a:rPr lang="en-US"/>
              <a:t>E.g., Mixing random updates with TPCH queries would incur 2.9X query slowdown</a:t>
            </a:r>
          </a:p>
          <a:p>
            <a:pPr lvl="2"/>
            <a:r>
              <a:rPr lang="en-US"/>
              <a:t>Thus, queries are on stale data</a:t>
            </a:r>
          </a:p>
        </p:txBody>
      </p:sp>
      <p:pic>
        <p:nvPicPr>
          <p:cNvPr id="693252" name="Picture 4" descr="face-frowny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75" y="4506913"/>
            <a:ext cx="442913" cy="442912"/>
          </a:xfrm>
          <a:prstGeom prst="rect">
            <a:avLst/>
          </a:prstGeom>
          <a:noFill/>
        </p:spPr>
      </p:pic>
      <p:pic>
        <p:nvPicPr>
          <p:cNvPr id="693255" name="Picture 7" descr="face-smily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2179638"/>
            <a:ext cx="450850" cy="45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89000"/>
          </a:xfrm>
        </p:spPr>
        <p:txBody>
          <a:bodyPr/>
          <a:lstStyle/>
          <a:p>
            <a:r>
              <a:rPr lang="en-US"/>
              <a:t>Concurrent Queries &amp; Updates</a:t>
            </a:r>
            <a:br>
              <a:rPr lang="en-US"/>
            </a:br>
            <a:r>
              <a:rPr lang="en-US"/>
              <a:t>in Data Warehouse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274763"/>
            <a:ext cx="8432800" cy="5397500"/>
          </a:xfrm>
        </p:spPr>
        <p:txBody>
          <a:bodyPr/>
          <a:lstStyle/>
          <a:p>
            <a:pPr lvl="1"/>
            <a:r>
              <a:rPr lang="en-US"/>
              <a:t>Our Approach: Cache updates on SSD</a:t>
            </a:r>
          </a:p>
          <a:p>
            <a:pPr lvl="2"/>
            <a:r>
              <a:rPr lang="en-US"/>
              <a:t>Queries take updates into account on-the-fly</a:t>
            </a:r>
          </a:p>
          <a:p>
            <a:pPr lvl="2"/>
            <a:r>
              <a:rPr lang="en-US"/>
              <a:t>Updates periodically migrated to HD in batch</a:t>
            </a:r>
          </a:p>
          <a:p>
            <a:pPr lvl="2"/>
            <a:r>
              <a:rPr lang="en-US"/>
              <a:t>Improves query latency by 2X, </a:t>
            </a:r>
            <a:br>
              <a:rPr lang="en-US"/>
            </a:br>
            <a:r>
              <a:rPr lang="en-US"/>
              <a:t>improves update throughput by 70X</a:t>
            </a:r>
          </a:p>
        </p:txBody>
      </p:sp>
      <p:pic>
        <p:nvPicPr>
          <p:cNvPr id="690181" name="Picture 5" descr="face-smily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0" y="1619250"/>
            <a:ext cx="450850" cy="450850"/>
          </a:xfrm>
          <a:prstGeom prst="rect">
            <a:avLst/>
          </a:prstGeom>
          <a:noFill/>
        </p:spPr>
      </p:pic>
      <p:pic>
        <p:nvPicPr>
          <p:cNvPr id="690182" name="Picture 6" descr="face-smily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2673350"/>
            <a:ext cx="450850" cy="45085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404321" y="3726194"/>
            <a:ext cx="5791200" cy="17526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690185" name="Group 5"/>
          <p:cNvGrpSpPr>
            <a:grpSpLocks/>
          </p:cNvGrpSpPr>
          <p:nvPr/>
        </p:nvGrpSpPr>
        <p:grpSpPr bwMode="auto">
          <a:xfrm>
            <a:off x="5939808" y="5601031"/>
            <a:ext cx="1255713" cy="641350"/>
            <a:chOff x="4916586" y="4770255"/>
            <a:chExt cx="1255614" cy="641567"/>
          </a:xfrm>
        </p:grpSpPr>
        <p:sp>
          <p:nvSpPr>
            <p:cNvPr id="3" name="Parallelogram 2"/>
            <p:cNvSpPr/>
            <p:nvPr/>
          </p:nvSpPr>
          <p:spPr>
            <a:xfrm>
              <a:off x="4953096" y="4800428"/>
              <a:ext cx="1219104" cy="609806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690187" name="TextBox 4"/>
            <p:cNvSpPr txBox="1">
              <a:spLocks noChangeArrowheads="1"/>
            </p:cNvSpPr>
            <p:nvPr/>
          </p:nvSpPr>
          <p:spPr bwMode="auto">
            <a:xfrm>
              <a:off x="4916586" y="4770255"/>
              <a:ext cx="1219104" cy="64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 b="0">
                  <a:latin typeface="Arial" charset="0"/>
                  <a:cs typeface="Arial" charset="0"/>
                </a:rPr>
                <a:t>SSD</a:t>
              </a:r>
              <a:br>
                <a:rPr lang="en-US" sz="1800" b="0">
                  <a:latin typeface="Arial" charset="0"/>
                  <a:cs typeface="Arial" charset="0"/>
                </a:rPr>
              </a:br>
              <a:r>
                <a:rPr lang="en-US" sz="1800" b="0">
                  <a:latin typeface="Arial" charset="0"/>
                  <a:cs typeface="Arial" charset="0"/>
                </a:rPr>
                <a:t> (updates)</a:t>
              </a:r>
            </a:p>
          </p:txBody>
        </p:sp>
      </p:grpSp>
      <p:sp>
        <p:nvSpPr>
          <p:cNvPr id="2" name="Flowchart: Magnetic Disk 1"/>
          <p:cNvSpPr/>
          <p:nvPr/>
        </p:nvSpPr>
        <p:spPr>
          <a:xfrm>
            <a:off x="1404321" y="5554994"/>
            <a:ext cx="4343400" cy="6858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90189" name="TextBox 3"/>
          <p:cNvSpPr txBox="1">
            <a:spLocks noChangeArrowheads="1"/>
          </p:cNvSpPr>
          <p:nvPr/>
        </p:nvSpPr>
        <p:spPr bwMode="auto">
          <a:xfrm>
            <a:off x="2547321" y="5859794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b="0">
                <a:latin typeface="Arial" charset="0"/>
                <a:cs typeface="Arial" charset="0"/>
              </a:rPr>
              <a:t>Disks (main data)</a:t>
            </a:r>
          </a:p>
        </p:txBody>
      </p:sp>
      <p:sp>
        <p:nvSpPr>
          <p:cNvPr id="690190" name="TextBox 7"/>
          <p:cNvSpPr txBox="1">
            <a:spLocks noChangeArrowheads="1"/>
          </p:cNvSpPr>
          <p:nvPr/>
        </p:nvSpPr>
        <p:spPr bwMode="auto">
          <a:xfrm>
            <a:off x="1404321" y="3726194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800" b="0">
                <a:latin typeface="Arial" charset="0"/>
                <a:cs typeface="Arial" charset="0"/>
              </a:rPr>
              <a:t>Data Warehouse</a:t>
            </a: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3004521" y="5143831"/>
            <a:ext cx="762000" cy="563563"/>
          </a:xfrm>
          <a:prstGeom prst="downArrow">
            <a:avLst>
              <a:gd name="adj1" fmla="val 50000"/>
              <a:gd name="adj2" fmla="val 41389"/>
            </a:avLst>
          </a:prstGeom>
          <a:solidFill>
            <a:srgbClr val="0000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690192" name="Group 15"/>
          <p:cNvGrpSpPr>
            <a:grpSpLocks/>
          </p:cNvGrpSpPr>
          <p:nvPr/>
        </p:nvGrpSpPr>
        <p:grpSpPr bwMode="auto">
          <a:xfrm>
            <a:off x="2836246" y="4724731"/>
            <a:ext cx="1066800" cy="381000"/>
            <a:chOff x="1828800" y="3244232"/>
            <a:chExt cx="1066800" cy="457200"/>
          </a:xfrm>
        </p:grpSpPr>
        <p:sp>
          <p:nvSpPr>
            <p:cNvPr id="690193" name="TextBox 14"/>
            <p:cNvSpPr txBox="1">
              <a:spLocks noChangeArrowheads="1"/>
            </p:cNvSpPr>
            <p:nvPr/>
          </p:nvSpPr>
          <p:spPr bwMode="auto">
            <a:xfrm>
              <a:off x="1828800" y="3276617"/>
              <a:ext cx="1066800" cy="403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0">
                  <a:latin typeface="Arial" charset="0"/>
                  <a:cs typeface="Arial" charset="0"/>
                </a:rPr>
                <a:t>Merge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947862" y="3244232"/>
              <a:ext cx="838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0"/>
            </a:p>
          </p:txBody>
        </p:sp>
      </p:grpSp>
      <p:sp>
        <p:nvSpPr>
          <p:cNvPr id="17" name="Bent-Up Arrow 16"/>
          <p:cNvSpPr/>
          <p:nvPr/>
        </p:nvSpPr>
        <p:spPr>
          <a:xfrm rot="16200000">
            <a:off x="4871421" y="3840494"/>
            <a:ext cx="762000" cy="2819400"/>
          </a:xfrm>
          <a:prstGeom prst="bentUpArrow">
            <a:avLst>
              <a:gd name="adj1" fmla="val 8662"/>
              <a:gd name="adj2" fmla="val 7845"/>
              <a:gd name="adj3" fmla="val 2336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 rot="10800000">
            <a:off x="3004521" y="4107194"/>
            <a:ext cx="762000" cy="574675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00B05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90197" name="TextBox 18"/>
          <p:cNvSpPr txBox="1">
            <a:spLocks noChangeArrowheads="1"/>
          </p:cNvSpPr>
          <p:nvPr/>
        </p:nvSpPr>
        <p:spPr bwMode="auto">
          <a:xfrm>
            <a:off x="3690321" y="4046869"/>
            <a:ext cx="914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sz="1600" b="0">
                <a:latin typeface="Arial" charset="0"/>
                <a:cs typeface="Arial" charset="0"/>
              </a:rPr>
              <a:t>Table (range) scan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6890721" y="4259594"/>
            <a:ext cx="152400" cy="13716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90199" name="TextBox 20"/>
          <p:cNvSpPr txBox="1">
            <a:spLocks noChangeArrowheads="1"/>
          </p:cNvSpPr>
          <p:nvPr/>
        </p:nvSpPr>
        <p:spPr bwMode="auto">
          <a:xfrm>
            <a:off x="5519121" y="3730956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ts val="1700"/>
              </a:lnSpc>
            </a:pPr>
            <a:r>
              <a:rPr lang="en-US" sz="1600" b="0">
                <a:latin typeface="Arial" charset="0"/>
                <a:cs typeface="Arial" charset="0"/>
              </a:rPr>
              <a:t>1. Incoming updates</a:t>
            </a:r>
          </a:p>
        </p:txBody>
      </p:sp>
      <p:sp>
        <p:nvSpPr>
          <p:cNvPr id="23" name="U-Turn Arrow 22"/>
          <p:cNvSpPr/>
          <p:nvPr/>
        </p:nvSpPr>
        <p:spPr>
          <a:xfrm flipH="1">
            <a:off x="4299921" y="5326394"/>
            <a:ext cx="2133600" cy="304800"/>
          </a:xfrm>
          <a:prstGeom prst="uturnArrow">
            <a:avLst>
              <a:gd name="adj1" fmla="val 24469"/>
              <a:gd name="adj2" fmla="val 25000"/>
              <a:gd name="adj3" fmla="val 18427"/>
              <a:gd name="adj4" fmla="val 67920"/>
              <a:gd name="adj5" fmla="val 9494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690201" name="TextBox 23"/>
          <p:cNvSpPr txBox="1">
            <a:spLocks noChangeArrowheads="1"/>
          </p:cNvSpPr>
          <p:nvPr/>
        </p:nvSpPr>
        <p:spPr bwMode="auto">
          <a:xfrm>
            <a:off x="4223721" y="5021594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0">
                <a:latin typeface="Arial" charset="0"/>
                <a:cs typeface="Arial" charset="0"/>
              </a:rPr>
              <a:t>3. Migrate updates</a:t>
            </a:r>
          </a:p>
        </p:txBody>
      </p:sp>
      <p:sp>
        <p:nvSpPr>
          <p:cNvPr id="690202" name="TextBox 28"/>
          <p:cNvSpPr txBox="1">
            <a:spLocks noChangeArrowheads="1"/>
          </p:cNvSpPr>
          <p:nvPr/>
        </p:nvSpPr>
        <p:spPr bwMode="auto">
          <a:xfrm>
            <a:off x="2775921" y="3694444"/>
            <a:ext cx="2362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0">
                <a:latin typeface="Arial" charset="0"/>
                <a:cs typeface="Arial" charset="0"/>
              </a:rPr>
              <a:t>2. Query processing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775921" y="3726194"/>
            <a:ext cx="26670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90204" name="TextBox 30"/>
          <p:cNvSpPr txBox="1">
            <a:spLocks noChangeArrowheads="1"/>
          </p:cNvSpPr>
          <p:nvPr/>
        </p:nvSpPr>
        <p:spPr bwMode="auto">
          <a:xfrm>
            <a:off x="4680921" y="4607256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0">
                <a:latin typeface="Arial" charset="0"/>
                <a:cs typeface="Arial" charset="0"/>
              </a:rPr>
              <a:t>Related updates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7357935" y="6000749"/>
            <a:ext cx="1786065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folHlink"/>
                </a:solidFill>
              </a:rPr>
              <a:t>[</a:t>
            </a:r>
            <a:r>
              <a:rPr lang="en-US" sz="2000" b="0" dirty="0" smtClean="0">
                <a:solidFill>
                  <a:schemeClr val="folHlink"/>
                </a:solidFill>
              </a:rPr>
              <a:t>Sigmod’11]</a:t>
            </a:r>
            <a:endParaRPr lang="en-US" sz="2000" b="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Hi-Spade: </a:t>
            </a:r>
            <a:r>
              <a:rPr lang="en-US" dirty="0" smtClean="0"/>
              <a:t>Outline / Key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071563"/>
            <a:ext cx="8788400" cy="53975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800" dirty="0"/>
              <a:t> Hierarchies are important but challenging</a:t>
            </a:r>
            <a:endParaRPr lang="en-US" sz="800" dirty="0"/>
          </a:p>
          <a:p>
            <a:pPr>
              <a:spcBef>
                <a:spcPct val="100000"/>
              </a:spcBef>
            </a:pPr>
            <a:r>
              <a:rPr lang="en-US" sz="2800" dirty="0"/>
              <a:t> Hi-Spade vision: Hierarchy-savvy    </a:t>
            </a:r>
            <a:br>
              <a:rPr lang="en-US" sz="2800" dirty="0"/>
            </a:br>
            <a:r>
              <a:rPr lang="en-US" sz="2800" dirty="0"/>
              <a:t>   algorithms &amp; systems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Smart thread schedulers enable simple,     </a:t>
            </a:r>
            <a:br>
              <a:rPr lang="en-US" sz="2800" dirty="0"/>
            </a:br>
            <a:r>
              <a:rPr lang="en-US" sz="2800" dirty="0"/>
              <a:t>   hierarchy-savvy abstractions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Flash-savvy (database) systems </a:t>
            </a:r>
            <a:br>
              <a:rPr lang="en-US" sz="2800" dirty="0"/>
            </a:br>
            <a:r>
              <a:rPr lang="en-US" sz="2800" dirty="0"/>
              <a:t>   maximize benefits of Flash devices</a:t>
            </a:r>
          </a:p>
          <a:p>
            <a:pPr>
              <a:spcBef>
                <a:spcPct val="100000"/>
              </a:spcBef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Ongoing work w/ many open problems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Open Problems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dirty="0"/>
              <a:t> Hierarchy-savvy ideal: Simplified view </a:t>
            </a:r>
            <a:br>
              <a:rPr lang="en-US" dirty="0"/>
            </a:br>
            <a:r>
              <a:rPr lang="en-US" dirty="0"/>
              <a:t>   + thread scheduler that will rule the world</a:t>
            </a:r>
          </a:p>
          <a:p>
            <a:pPr>
              <a:spcBef>
                <a:spcPct val="100000"/>
              </a:spcBef>
            </a:pPr>
            <a:r>
              <a:rPr lang="en-US" dirty="0"/>
              <a:t> New tools &amp; architectural features that will help</a:t>
            </a:r>
          </a:p>
          <a:p>
            <a:pPr>
              <a:spcBef>
                <a:spcPct val="100000"/>
              </a:spcBef>
            </a:pPr>
            <a:r>
              <a:rPr lang="en-US" dirty="0"/>
              <a:t> Extend beyond MP platform to </a:t>
            </a:r>
            <a:r>
              <a:rPr lang="en-US" dirty="0" smtClean="0"/>
              <a:t>cluster/cloud</a:t>
            </a:r>
            <a:endParaRPr lang="en-US" dirty="0"/>
          </a:p>
          <a:p>
            <a:pPr>
              <a:spcBef>
                <a:spcPct val="100000"/>
              </a:spcBef>
            </a:pPr>
            <a:r>
              <a:rPr lang="en-US" dirty="0"/>
              <a:t> Hierarchy-savvy scheduling for power </a:t>
            </a:r>
            <a:r>
              <a:rPr lang="en-US" dirty="0" smtClean="0"/>
              <a:t>savings</a:t>
            </a:r>
          </a:p>
          <a:p>
            <a:pPr>
              <a:spcBef>
                <a:spcPct val="100000"/>
              </a:spcBef>
            </a:pPr>
            <a:r>
              <a:rPr lang="en-US" dirty="0" smtClean="0"/>
              <a:t> Tension between abstractions &amp; memory</a:t>
            </a:r>
            <a:br>
              <a:rPr lang="en-US" dirty="0" smtClean="0"/>
            </a:br>
            <a:r>
              <a:rPr lang="en-US" dirty="0" smtClean="0"/>
              <a:t>   technology quirks</a:t>
            </a:r>
            <a:endParaRPr lang="en-US" dirty="0"/>
          </a:p>
          <a:p>
            <a:pPr>
              <a:spcBef>
                <a:spcPct val="100000"/>
              </a:spcBef>
            </a:pPr>
            <a:r>
              <a:rPr lang="en-US" dirty="0"/>
              <a:t> PCM-savvy systems: How will Phase Change </a:t>
            </a:r>
            <a:br>
              <a:rPr lang="en-US" dirty="0"/>
            </a:br>
            <a:r>
              <a:rPr lang="en-US" dirty="0"/>
              <a:t>   Memory change the world?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4" name="Picture 4" descr="xeon7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7638" y="5856288"/>
            <a:ext cx="2408237" cy="1547812"/>
          </a:xfrm>
          <a:prstGeom prst="rect">
            <a:avLst/>
          </a:prstGeom>
          <a:noFill/>
        </p:spPr>
      </p:pic>
      <p:sp>
        <p:nvSpPr>
          <p:cNvPr id="640013" name="Text Box 13"/>
          <p:cNvSpPr txBox="1">
            <a:spLocks noChangeArrowheads="1"/>
          </p:cNvSpPr>
          <p:nvPr/>
        </p:nvSpPr>
        <p:spPr bwMode="auto">
          <a:xfrm>
            <a:off x="365125" y="5233988"/>
            <a:ext cx="8437563" cy="558800"/>
          </a:xfrm>
          <a:prstGeom prst="rect">
            <a:avLst/>
          </a:prstGeom>
          <a:solidFill>
            <a:srgbClr val="66FF66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up to 1 TB Main Memory</a:t>
            </a:r>
          </a:p>
        </p:txBody>
      </p:sp>
      <p:sp>
        <p:nvSpPr>
          <p:cNvPr id="640071" name="Text Box 71"/>
          <p:cNvSpPr txBox="1">
            <a:spLocks noChangeArrowheads="1"/>
          </p:cNvSpPr>
          <p:nvPr/>
        </p:nvSpPr>
        <p:spPr bwMode="auto">
          <a:xfrm>
            <a:off x="4289425" y="2767013"/>
            <a:ext cx="503238" cy="8223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4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…</a:t>
            </a:r>
          </a:p>
        </p:txBody>
      </p:sp>
      <p:grpSp>
        <p:nvGrpSpPr>
          <p:cNvPr id="640049" name="Group 49"/>
          <p:cNvGrpSpPr>
            <a:grpSpLocks/>
          </p:cNvGrpSpPr>
          <p:nvPr/>
        </p:nvGrpSpPr>
        <p:grpSpPr bwMode="auto">
          <a:xfrm>
            <a:off x="220663" y="1611313"/>
            <a:ext cx="3922712" cy="3186112"/>
            <a:chOff x="-14" y="673"/>
            <a:chExt cx="2471" cy="2007"/>
          </a:xfrm>
        </p:grpSpPr>
        <p:sp>
          <p:nvSpPr>
            <p:cNvPr id="640048" name="Rectangle 48"/>
            <p:cNvSpPr>
              <a:spLocks noChangeArrowheads="1"/>
            </p:cNvSpPr>
            <p:nvPr/>
          </p:nvSpPr>
          <p:spPr bwMode="auto">
            <a:xfrm>
              <a:off x="1367" y="673"/>
              <a:ext cx="997" cy="1591"/>
            </a:xfrm>
            <a:prstGeom prst="rect">
              <a:avLst/>
            </a:prstGeom>
            <a:solidFill>
              <a:srgbClr val="C0C0C0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47" name="Rectangle 47"/>
            <p:cNvSpPr>
              <a:spLocks noChangeArrowheads="1"/>
            </p:cNvSpPr>
            <p:nvPr/>
          </p:nvSpPr>
          <p:spPr bwMode="auto">
            <a:xfrm>
              <a:off x="65" y="686"/>
              <a:ext cx="997" cy="1591"/>
            </a:xfrm>
            <a:prstGeom prst="rect">
              <a:avLst/>
            </a:prstGeom>
            <a:solidFill>
              <a:srgbClr val="C0C0C0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12" name="Text Box 12"/>
            <p:cNvSpPr txBox="1">
              <a:spLocks noChangeArrowheads="1"/>
            </p:cNvSpPr>
            <p:nvPr/>
          </p:nvSpPr>
          <p:spPr bwMode="auto">
            <a:xfrm>
              <a:off x="63" y="2328"/>
              <a:ext cx="2299" cy="352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24MB Shared L3 Cache</a:t>
              </a:r>
              <a:endParaRPr lang="en-US" sz="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40037" name="Group 37"/>
            <p:cNvGrpSpPr>
              <a:grpSpLocks/>
            </p:cNvGrpSpPr>
            <p:nvPr/>
          </p:nvGrpSpPr>
          <p:grpSpPr bwMode="auto">
            <a:xfrm>
              <a:off x="-14" y="771"/>
              <a:ext cx="1168" cy="1552"/>
              <a:chOff x="634" y="771"/>
              <a:chExt cx="1168" cy="1552"/>
            </a:xfrm>
          </p:grpSpPr>
          <p:sp>
            <p:nvSpPr>
              <p:cNvPr id="640006" name="Line 6"/>
              <p:cNvSpPr>
                <a:spLocks noChangeShapeType="1"/>
              </p:cNvSpPr>
              <p:nvPr/>
            </p:nvSpPr>
            <p:spPr bwMode="auto">
              <a:xfrm>
                <a:off x="1205" y="1237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07" name="Oval 7"/>
              <p:cNvSpPr>
                <a:spLocks noChangeArrowheads="1"/>
              </p:cNvSpPr>
              <p:nvPr/>
            </p:nvSpPr>
            <p:spPr bwMode="auto">
              <a:xfrm>
                <a:off x="734" y="771"/>
                <a:ext cx="947" cy="456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08" name="Text Box 8"/>
              <p:cNvSpPr txBox="1">
                <a:spLocks noChangeArrowheads="1"/>
              </p:cNvSpPr>
              <p:nvPr/>
            </p:nvSpPr>
            <p:spPr bwMode="auto">
              <a:xfrm>
                <a:off x="634" y="789"/>
                <a:ext cx="1168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70000"/>
                  </a:lnSpc>
                </a:pPr>
                <a:r>
                  <a:rPr lang="en-US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 HW threads</a:t>
                </a:r>
              </a:p>
            </p:txBody>
          </p:sp>
          <p:sp>
            <p:nvSpPr>
              <p:cNvPr id="640009" name="Text Box 9"/>
              <p:cNvSpPr txBox="1">
                <a:spLocks noChangeArrowheads="1"/>
              </p:cNvSpPr>
              <p:nvPr/>
            </p:nvSpPr>
            <p:spPr bwMode="auto">
              <a:xfrm>
                <a:off x="912" y="1393"/>
                <a:ext cx="582" cy="294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32KB</a:t>
                </a:r>
              </a:p>
            </p:txBody>
          </p:sp>
          <p:sp>
            <p:nvSpPr>
              <p:cNvPr id="640010" name="Line 10"/>
              <p:cNvSpPr>
                <a:spLocks noChangeShapeType="1"/>
              </p:cNvSpPr>
              <p:nvPr/>
            </p:nvSpPr>
            <p:spPr bwMode="auto">
              <a:xfrm>
                <a:off x="1214" y="1683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11" name="Text Box 11"/>
              <p:cNvSpPr txBox="1">
                <a:spLocks noChangeArrowheads="1"/>
              </p:cNvSpPr>
              <p:nvPr/>
            </p:nvSpPr>
            <p:spPr bwMode="auto">
              <a:xfrm>
                <a:off x="824" y="1855"/>
                <a:ext cx="765" cy="294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256KB</a:t>
                </a:r>
              </a:p>
            </p:txBody>
          </p:sp>
          <p:sp>
            <p:nvSpPr>
              <p:cNvPr id="640023" name="Line 23"/>
              <p:cNvSpPr>
                <a:spLocks noChangeShapeType="1"/>
              </p:cNvSpPr>
              <p:nvPr/>
            </p:nvSpPr>
            <p:spPr bwMode="auto">
              <a:xfrm>
                <a:off x="1206" y="2157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0038" name="Group 38"/>
            <p:cNvGrpSpPr>
              <a:grpSpLocks/>
            </p:cNvGrpSpPr>
            <p:nvPr/>
          </p:nvGrpSpPr>
          <p:grpSpPr bwMode="auto">
            <a:xfrm>
              <a:off x="1289" y="776"/>
              <a:ext cx="1168" cy="1552"/>
              <a:chOff x="634" y="771"/>
              <a:chExt cx="1168" cy="1552"/>
            </a:xfrm>
          </p:grpSpPr>
          <p:sp>
            <p:nvSpPr>
              <p:cNvPr id="640039" name="Line 39"/>
              <p:cNvSpPr>
                <a:spLocks noChangeShapeType="1"/>
              </p:cNvSpPr>
              <p:nvPr/>
            </p:nvSpPr>
            <p:spPr bwMode="auto">
              <a:xfrm>
                <a:off x="1205" y="1237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40" name="Oval 40"/>
              <p:cNvSpPr>
                <a:spLocks noChangeArrowheads="1"/>
              </p:cNvSpPr>
              <p:nvPr/>
            </p:nvSpPr>
            <p:spPr bwMode="auto">
              <a:xfrm>
                <a:off x="734" y="771"/>
                <a:ext cx="947" cy="456"/>
              </a:xfrm>
              <a:prstGeom prst="ellipse">
                <a:avLst/>
              </a:prstGeom>
              <a:solidFill>
                <a:srgbClr val="FF7C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41" name="Text Box 41"/>
              <p:cNvSpPr txBox="1">
                <a:spLocks noChangeArrowheads="1"/>
              </p:cNvSpPr>
              <p:nvPr/>
            </p:nvSpPr>
            <p:spPr bwMode="auto">
              <a:xfrm>
                <a:off x="634" y="789"/>
                <a:ext cx="1168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91440" rIns="0" bIns="0">
                <a:spAutoFit/>
              </a:bodyPr>
              <a:lstStyle/>
              <a:p>
                <a:pPr eaLnBrk="1" hangingPunct="1">
                  <a:lnSpc>
                    <a:spcPct val="70000"/>
                  </a:lnSpc>
                </a:pPr>
                <a:r>
                  <a:rPr lang="en-US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 HW threads</a:t>
                </a:r>
              </a:p>
            </p:txBody>
          </p:sp>
          <p:sp>
            <p:nvSpPr>
              <p:cNvPr id="640042" name="Text Box 42"/>
              <p:cNvSpPr txBox="1">
                <a:spLocks noChangeArrowheads="1"/>
              </p:cNvSpPr>
              <p:nvPr/>
            </p:nvSpPr>
            <p:spPr bwMode="auto">
              <a:xfrm>
                <a:off x="912" y="1393"/>
                <a:ext cx="582" cy="294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32KB</a:t>
                </a:r>
              </a:p>
            </p:txBody>
          </p:sp>
          <p:sp>
            <p:nvSpPr>
              <p:cNvPr id="640043" name="Line 43"/>
              <p:cNvSpPr>
                <a:spLocks noChangeShapeType="1"/>
              </p:cNvSpPr>
              <p:nvPr/>
            </p:nvSpPr>
            <p:spPr bwMode="auto">
              <a:xfrm>
                <a:off x="1214" y="1683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44" name="Text Box 44"/>
              <p:cNvSpPr txBox="1">
                <a:spLocks noChangeArrowheads="1"/>
              </p:cNvSpPr>
              <p:nvPr/>
            </p:nvSpPr>
            <p:spPr bwMode="auto">
              <a:xfrm>
                <a:off x="824" y="1855"/>
                <a:ext cx="765" cy="294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256KB</a:t>
                </a:r>
              </a:p>
            </p:txBody>
          </p:sp>
          <p:sp>
            <p:nvSpPr>
              <p:cNvPr id="640045" name="Line 45"/>
              <p:cNvSpPr>
                <a:spLocks noChangeShapeType="1"/>
              </p:cNvSpPr>
              <p:nvPr/>
            </p:nvSpPr>
            <p:spPr bwMode="auto">
              <a:xfrm>
                <a:off x="1206" y="2157"/>
                <a:ext cx="0" cy="1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0046" name="Text Box 46"/>
            <p:cNvSpPr txBox="1">
              <a:spLocks noChangeArrowheads="1"/>
            </p:cNvSpPr>
            <p:nvPr/>
          </p:nvSpPr>
          <p:spPr bwMode="auto">
            <a:xfrm>
              <a:off x="1048" y="1119"/>
              <a:ext cx="317" cy="51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  <a:br>
                <a:rPr lang="en-US"/>
              </a:br>
              <a:r>
                <a:rPr lang="en-US"/>
                <a:t>…</a:t>
              </a:r>
            </a:p>
          </p:txBody>
        </p:sp>
      </p:grpSp>
      <p:sp>
        <p:nvSpPr>
          <p:cNvPr id="640072" name="Rectangle 72"/>
          <p:cNvSpPr>
            <a:spLocks noChangeArrowheads="1"/>
          </p:cNvSpPr>
          <p:nvPr/>
        </p:nvSpPr>
        <p:spPr bwMode="auto">
          <a:xfrm>
            <a:off x="225425" y="1412875"/>
            <a:ext cx="3889375" cy="3586163"/>
          </a:xfrm>
          <a:prstGeom prst="rect">
            <a:avLst/>
          </a:prstGeom>
          <a:noFill/>
          <a:ln w="508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0073" name="Text Box 73"/>
          <p:cNvSpPr txBox="1">
            <a:spLocks noChangeArrowheads="1"/>
          </p:cNvSpPr>
          <p:nvPr/>
        </p:nvSpPr>
        <p:spPr bwMode="auto">
          <a:xfrm>
            <a:off x="1390650" y="796925"/>
            <a:ext cx="1485900" cy="5191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socket</a:t>
            </a:r>
          </a:p>
        </p:txBody>
      </p:sp>
      <p:sp>
        <p:nvSpPr>
          <p:cNvPr id="640100" name="Rectangle 10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E.g., Xeon 7500 Series MP Platform</a:t>
            </a:r>
          </a:p>
        </p:txBody>
      </p:sp>
      <p:grpSp>
        <p:nvGrpSpPr>
          <p:cNvPr id="640102" name="Group 102"/>
          <p:cNvGrpSpPr>
            <a:grpSpLocks/>
          </p:cNvGrpSpPr>
          <p:nvPr/>
        </p:nvGrpSpPr>
        <p:grpSpPr bwMode="auto">
          <a:xfrm>
            <a:off x="4989513" y="790575"/>
            <a:ext cx="3922712" cy="4202113"/>
            <a:chOff x="139" y="169"/>
            <a:chExt cx="2471" cy="2647"/>
          </a:xfrm>
        </p:grpSpPr>
        <p:grpSp>
          <p:nvGrpSpPr>
            <p:cNvPr id="640103" name="Group 103"/>
            <p:cNvGrpSpPr>
              <a:grpSpLocks/>
            </p:cNvGrpSpPr>
            <p:nvPr/>
          </p:nvGrpSpPr>
          <p:grpSpPr bwMode="auto">
            <a:xfrm>
              <a:off x="139" y="682"/>
              <a:ext cx="2471" cy="2007"/>
              <a:chOff x="-14" y="673"/>
              <a:chExt cx="2471" cy="2007"/>
            </a:xfrm>
          </p:grpSpPr>
          <p:sp>
            <p:nvSpPr>
              <p:cNvPr id="640104" name="Rectangle 104"/>
              <p:cNvSpPr>
                <a:spLocks noChangeArrowheads="1"/>
              </p:cNvSpPr>
              <p:nvPr/>
            </p:nvSpPr>
            <p:spPr bwMode="auto">
              <a:xfrm>
                <a:off x="1367" y="673"/>
                <a:ext cx="997" cy="1591"/>
              </a:xfrm>
              <a:prstGeom prst="rect">
                <a:avLst/>
              </a:prstGeom>
              <a:solidFill>
                <a:srgbClr val="C0C0C0"/>
              </a:solidFill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105" name="Rectangle 105"/>
              <p:cNvSpPr>
                <a:spLocks noChangeArrowheads="1"/>
              </p:cNvSpPr>
              <p:nvPr/>
            </p:nvSpPr>
            <p:spPr bwMode="auto">
              <a:xfrm>
                <a:off x="65" y="686"/>
                <a:ext cx="997" cy="1591"/>
              </a:xfrm>
              <a:prstGeom prst="rect">
                <a:avLst/>
              </a:prstGeom>
              <a:solidFill>
                <a:srgbClr val="C0C0C0"/>
              </a:solidFill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106" name="Text Box 106"/>
              <p:cNvSpPr txBox="1">
                <a:spLocks noChangeArrowheads="1"/>
              </p:cNvSpPr>
              <p:nvPr/>
            </p:nvSpPr>
            <p:spPr bwMode="auto">
              <a:xfrm>
                <a:off x="63" y="2328"/>
                <a:ext cx="2299" cy="352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24MB Shared L3 Cache</a:t>
                </a:r>
                <a:endParaRPr lang="en-US" sz="9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640107" name="Group 107"/>
              <p:cNvGrpSpPr>
                <a:grpSpLocks/>
              </p:cNvGrpSpPr>
              <p:nvPr/>
            </p:nvGrpSpPr>
            <p:grpSpPr bwMode="auto">
              <a:xfrm>
                <a:off x="-14" y="771"/>
                <a:ext cx="1168" cy="1552"/>
                <a:chOff x="634" y="771"/>
                <a:chExt cx="1168" cy="1552"/>
              </a:xfrm>
            </p:grpSpPr>
            <p:sp>
              <p:nvSpPr>
                <p:cNvPr id="640108" name="Line 108"/>
                <p:cNvSpPr>
                  <a:spLocks noChangeShapeType="1"/>
                </p:cNvSpPr>
                <p:nvPr/>
              </p:nvSpPr>
              <p:spPr bwMode="auto">
                <a:xfrm>
                  <a:off x="1205" y="1237"/>
                  <a:ext cx="0" cy="16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109" name="Oval 109"/>
                <p:cNvSpPr>
                  <a:spLocks noChangeArrowheads="1"/>
                </p:cNvSpPr>
                <p:nvPr/>
              </p:nvSpPr>
              <p:spPr bwMode="auto">
                <a:xfrm>
                  <a:off x="734" y="771"/>
                  <a:ext cx="947" cy="456"/>
                </a:xfrm>
                <a:prstGeom prst="ellipse">
                  <a:avLst/>
                </a:prstGeom>
                <a:solidFill>
                  <a:srgbClr val="FF7C8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110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634" y="789"/>
                  <a:ext cx="1168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91440" rIns="0" bIns="0">
                  <a:spAutoFit/>
                </a:bodyPr>
                <a:lstStyle/>
                <a:p>
                  <a:pPr eaLnBrk="1" hangingPunct="1">
                    <a:lnSpc>
                      <a:spcPct val="70000"/>
                    </a:lnSpc>
                  </a:pPr>
                  <a:r>
                    <a:rPr lang="en-US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HW threads</a:t>
                  </a:r>
                </a:p>
              </p:txBody>
            </p:sp>
            <p:sp>
              <p:nvSpPr>
                <p:cNvPr id="640111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912" y="1393"/>
                  <a:ext cx="582" cy="294"/>
                </a:xfrm>
                <a:prstGeom prst="rect">
                  <a:avLst/>
                </a:prstGeom>
                <a:solidFill>
                  <a:srgbClr val="FF99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lnSpc>
                      <a:spcPct val="120000"/>
                    </a:lnSpc>
                  </a:pPr>
                  <a:r>
                    <a:rPr lang="en-US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32KB</a:t>
                  </a:r>
                </a:p>
              </p:txBody>
            </p:sp>
            <p:sp>
              <p:nvSpPr>
                <p:cNvPr id="640112" name="Line 112"/>
                <p:cNvSpPr>
                  <a:spLocks noChangeShapeType="1"/>
                </p:cNvSpPr>
                <p:nvPr/>
              </p:nvSpPr>
              <p:spPr bwMode="auto">
                <a:xfrm>
                  <a:off x="1214" y="1683"/>
                  <a:ext cx="0" cy="16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113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824" y="1855"/>
                  <a:ext cx="765" cy="294"/>
                </a:xfrm>
                <a:prstGeom prst="rect">
                  <a:avLst/>
                </a:prstGeom>
                <a:solidFill>
                  <a:srgbClr val="FF99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lnSpc>
                      <a:spcPct val="120000"/>
                    </a:lnSpc>
                  </a:pPr>
                  <a:r>
                    <a:rPr lang="en-US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256KB</a:t>
                  </a:r>
                </a:p>
              </p:txBody>
            </p:sp>
            <p:sp>
              <p:nvSpPr>
                <p:cNvPr id="640114" name="Line 114"/>
                <p:cNvSpPr>
                  <a:spLocks noChangeShapeType="1"/>
                </p:cNvSpPr>
                <p:nvPr/>
              </p:nvSpPr>
              <p:spPr bwMode="auto">
                <a:xfrm>
                  <a:off x="1206" y="2157"/>
                  <a:ext cx="0" cy="16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0115" name="Group 115"/>
              <p:cNvGrpSpPr>
                <a:grpSpLocks/>
              </p:cNvGrpSpPr>
              <p:nvPr/>
            </p:nvGrpSpPr>
            <p:grpSpPr bwMode="auto">
              <a:xfrm>
                <a:off x="1289" y="776"/>
                <a:ext cx="1168" cy="1552"/>
                <a:chOff x="634" y="771"/>
                <a:chExt cx="1168" cy="1552"/>
              </a:xfrm>
            </p:grpSpPr>
            <p:sp>
              <p:nvSpPr>
                <p:cNvPr id="640116" name="Line 116"/>
                <p:cNvSpPr>
                  <a:spLocks noChangeShapeType="1"/>
                </p:cNvSpPr>
                <p:nvPr/>
              </p:nvSpPr>
              <p:spPr bwMode="auto">
                <a:xfrm>
                  <a:off x="1205" y="1237"/>
                  <a:ext cx="0" cy="16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117" name="Oval 117"/>
                <p:cNvSpPr>
                  <a:spLocks noChangeArrowheads="1"/>
                </p:cNvSpPr>
                <p:nvPr/>
              </p:nvSpPr>
              <p:spPr bwMode="auto">
                <a:xfrm>
                  <a:off x="734" y="771"/>
                  <a:ext cx="947" cy="456"/>
                </a:xfrm>
                <a:prstGeom prst="ellipse">
                  <a:avLst/>
                </a:prstGeom>
                <a:solidFill>
                  <a:srgbClr val="FF7C8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11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634" y="789"/>
                  <a:ext cx="1168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91440" rIns="0" bIns="0">
                  <a:spAutoFit/>
                </a:bodyPr>
                <a:lstStyle/>
                <a:p>
                  <a:pPr eaLnBrk="1" hangingPunct="1">
                    <a:lnSpc>
                      <a:spcPct val="70000"/>
                    </a:lnSpc>
                  </a:pPr>
                  <a:r>
                    <a:rPr lang="en-US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HW threads</a:t>
                  </a:r>
                </a:p>
              </p:txBody>
            </p:sp>
            <p:sp>
              <p:nvSpPr>
                <p:cNvPr id="64011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912" y="1393"/>
                  <a:ext cx="582" cy="294"/>
                </a:xfrm>
                <a:prstGeom prst="rect">
                  <a:avLst/>
                </a:prstGeom>
                <a:solidFill>
                  <a:srgbClr val="FF99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lnSpc>
                      <a:spcPct val="120000"/>
                    </a:lnSpc>
                  </a:pPr>
                  <a:r>
                    <a:rPr lang="en-US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32KB</a:t>
                  </a:r>
                </a:p>
              </p:txBody>
            </p:sp>
            <p:sp>
              <p:nvSpPr>
                <p:cNvPr id="640120" name="Line 120"/>
                <p:cNvSpPr>
                  <a:spLocks noChangeShapeType="1"/>
                </p:cNvSpPr>
                <p:nvPr/>
              </p:nvSpPr>
              <p:spPr bwMode="auto">
                <a:xfrm>
                  <a:off x="1214" y="1683"/>
                  <a:ext cx="0" cy="16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121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824" y="1855"/>
                  <a:ext cx="765" cy="294"/>
                </a:xfrm>
                <a:prstGeom prst="rect">
                  <a:avLst/>
                </a:prstGeom>
                <a:solidFill>
                  <a:srgbClr val="FF99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lnSpc>
                      <a:spcPct val="120000"/>
                    </a:lnSpc>
                  </a:pPr>
                  <a:r>
                    <a:rPr lang="en-US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256KB</a:t>
                  </a:r>
                </a:p>
              </p:txBody>
            </p:sp>
            <p:sp>
              <p:nvSpPr>
                <p:cNvPr id="640122" name="Line 122"/>
                <p:cNvSpPr>
                  <a:spLocks noChangeShapeType="1"/>
                </p:cNvSpPr>
                <p:nvPr/>
              </p:nvSpPr>
              <p:spPr bwMode="auto">
                <a:xfrm>
                  <a:off x="1206" y="2157"/>
                  <a:ext cx="0" cy="16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0123" name="Text Box 123"/>
              <p:cNvSpPr txBox="1">
                <a:spLocks noChangeArrowheads="1"/>
              </p:cNvSpPr>
              <p:nvPr/>
            </p:nvSpPr>
            <p:spPr bwMode="auto">
              <a:xfrm>
                <a:off x="1048" y="1119"/>
                <a:ext cx="317" cy="518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  <a:br>
                  <a:rPr lang="en-US"/>
                </a:br>
                <a:r>
                  <a:rPr lang="en-US"/>
                  <a:t>…</a:t>
                </a:r>
              </a:p>
            </p:txBody>
          </p:sp>
        </p:grpSp>
        <p:sp>
          <p:nvSpPr>
            <p:cNvPr id="640124" name="Rectangle 124"/>
            <p:cNvSpPr>
              <a:spLocks noChangeArrowheads="1"/>
            </p:cNvSpPr>
            <p:nvPr/>
          </p:nvSpPr>
          <p:spPr bwMode="auto">
            <a:xfrm>
              <a:off x="142" y="557"/>
              <a:ext cx="2450" cy="2259"/>
            </a:xfrm>
            <a:prstGeom prst="rect">
              <a:avLst/>
            </a:prstGeom>
            <a:noFill/>
            <a:ln w="50800" algn="ctr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125" name="Text Box 125"/>
            <p:cNvSpPr txBox="1">
              <a:spLocks noChangeArrowheads="1"/>
            </p:cNvSpPr>
            <p:nvPr/>
          </p:nvSpPr>
          <p:spPr bwMode="auto">
            <a:xfrm>
              <a:off x="876" y="169"/>
              <a:ext cx="936" cy="327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folHlink"/>
                  </a:solidFill>
                </a:rPr>
                <a:t>socket</a:t>
              </a:r>
            </a:p>
          </p:txBody>
        </p:sp>
      </p:grpSp>
      <p:sp>
        <p:nvSpPr>
          <p:cNvPr id="640150" name="Line 150"/>
          <p:cNvSpPr>
            <a:spLocks noChangeShapeType="1"/>
          </p:cNvSpPr>
          <p:nvPr/>
        </p:nvSpPr>
        <p:spPr bwMode="auto">
          <a:xfrm>
            <a:off x="2157413" y="4822825"/>
            <a:ext cx="0" cy="4079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151" name="Line 151"/>
          <p:cNvSpPr>
            <a:spLocks noChangeShapeType="1"/>
          </p:cNvSpPr>
          <p:nvPr/>
        </p:nvSpPr>
        <p:spPr bwMode="auto">
          <a:xfrm>
            <a:off x="6927850" y="4816475"/>
            <a:ext cx="0" cy="4079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152" name="Text Box 152"/>
          <p:cNvSpPr txBox="1">
            <a:spLocks noChangeArrowheads="1"/>
          </p:cNvSpPr>
          <p:nvPr/>
        </p:nvSpPr>
        <p:spPr bwMode="auto">
          <a:xfrm>
            <a:off x="293688" y="6035675"/>
            <a:ext cx="6905625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Attach: Magnetic Disks &amp; Flash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13" grpId="0" animBg="1"/>
      <p:bldP spid="640071" grpId="0"/>
      <p:bldP spid="640072" grpId="0" animBg="1"/>
      <p:bldP spid="640073" grpId="0"/>
      <p:bldP spid="640150" grpId="0" animBg="1"/>
      <p:bldP spid="640151" grpId="0" animBg="1"/>
      <p:bldP spid="64015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Database Algorithms</a:t>
            </a:r>
            <a:br>
              <a:rPr lang="en-US" dirty="0" smtClean="0"/>
            </a:br>
            <a:r>
              <a:rPr lang="en-US" dirty="0" smtClean="0"/>
              <a:t>for Phase Change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60500"/>
            <a:ext cx="8788400" cy="5397500"/>
          </a:xfrm>
        </p:spPr>
        <p:txBody>
          <a:bodyPr/>
          <a:lstStyle/>
          <a:p>
            <a:pPr lvl="1"/>
            <a:r>
              <a:rPr lang="en-US" dirty="0" smtClean="0"/>
              <a:t>PCM is a promising byte-addressable non-volatile memory technology</a:t>
            </a:r>
          </a:p>
          <a:p>
            <a:pPr lvl="2"/>
            <a:r>
              <a:rPr lang="en-US" dirty="0" smtClean="0"/>
              <a:t>Expected to replace DRAM as future main memory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PCM-DB:</a:t>
            </a:r>
            <a:r>
              <a:rPr lang="en-US" dirty="0" smtClean="0"/>
              <a:t> database systems exploiting PCM as primary main memory</a:t>
            </a:r>
          </a:p>
          <a:p>
            <a:pPr lvl="2"/>
            <a:r>
              <a:rPr lang="en-US" dirty="0" smtClean="0"/>
              <a:t>New goal: </a:t>
            </a:r>
            <a:r>
              <a:rPr lang="en-US" dirty="0" smtClean="0">
                <a:solidFill>
                  <a:srgbClr val="AA014C"/>
                </a:solidFill>
              </a:rPr>
              <a:t>minimize PCM writes</a:t>
            </a:r>
          </a:p>
          <a:p>
            <a:pPr lvl="3"/>
            <a:r>
              <a:rPr lang="en-US" b="0" dirty="0" smtClean="0">
                <a:solidFill>
                  <a:srgbClr val="AA014C"/>
                </a:solidFill>
              </a:rPr>
              <a:t> Writes use 6X more energy than reads</a:t>
            </a:r>
          </a:p>
          <a:p>
            <a:pPr lvl="3"/>
            <a:r>
              <a:rPr lang="en-US" b="0" dirty="0" smtClean="0">
                <a:solidFill>
                  <a:srgbClr val="AA014C"/>
                </a:solidFill>
              </a:rPr>
              <a:t> Writes 20X slower than reads, lower BW, wear-out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Three analytical metrics</a:t>
            </a:r>
          </a:p>
          <a:p>
            <a:pPr lvl="2"/>
            <a:r>
              <a:rPr lang="en-US" dirty="0" smtClean="0"/>
              <a:t>PCM-friendly B</a:t>
            </a:r>
            <a:r>
              <a:rPr lang="en-US" baseline="30000" dirty="0" smtClean="0"/>
              <a:t>+</a:t>
            </a:r>
            <a:r>
              <a:rPr lang="en-US" dirty="0" smtClean="0"/>
              <a:t>-tree and hash joins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2365" y="5000805"/>
            <a:ext cx="1191853" cy="184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7471297" y="3684269"/>
            <a:ext cx="1467902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chemeClr val="folHlink"/>
                </a:solidFill>
              </a:rPr>
              <a:t>[CIDR’11]</a:t>
            </a:r>
            <a:endParaRPr lang="en-US" sz="2000" b="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507"/>
            <a:ext cx="3493827" cy="889000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en-US" baseline="30000" dirty="0" smtClean="0"/>
              <a:t>+</a:t>
            </a:r>
            <a:r>
              <a:rPr lang="en-US" dirty="0" smtClean="0"/>
              <a:t>-Tree Index</a:t>
            </a:r>
            <a:endParaRPr lang="en-US" dirty="0"/>
          </a:p>
        </p:txBody>
      </p:sp>
      <p:pic>
        <p:nvPicPr>
          <p:cNvPr id="11" name="Content Placeholder 10" descr="btree-lege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4815" y="4487200"/>
            <a:ext cx="6054609" cy="460860"/>
          </a:xfrm>
        </p:spPr>
      </p:pic>
      <p:graphicFrame>
        <p:nvGraphicFramePr>
          <p:cNvPr id="6" name="Chart 5"/>
          <p:cNvGraphicFramePr/>
          <p:nvPr/>
        </p:nvGraphicFramePr>
        <p:xfrm>
          <a:off x="5800960" y="1907215"/>
          <a:ext cx="3033995" cy="261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32235" y="1945620"/>
          <a:ext cx="2765160" cy="257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074205" y="1945620"/>
          <a:ext cx="2688349" cy="257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48418" y="0"/>
            <a:ext cx="5595582" cy="137473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en-US" sz="2000" b="0" dirty="0" smtClean="0">
                <a:latin typeface="Calibri" pitchFamily="34" charset="0"/>
              </a:rPr>
              <a:t>Node size 8 cache lines; 50 million entries, 75% full; </a:t>
            </a:r>
          </a:p>
          <a:p>
            <a:pPr algn="l">
              <a:spcBef>
                <a:spcPts val="200"/>
              </a:spcBef>
            </a:pPr>
            <a:r>
              <a:rPr lang="en-US" sz="2000" b="0" dirty="0" smtClean="0">
                <a:latin typeface="Calibri" pitchFamily="34" charset="0"/>
              </a:rPr>
              <a:t>Three workloads: Inserting / Deleting / Searching   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                                      500K random keys </a:t>
            </a:r>
          </a:p>
          <a:p>
            <a:pPr algn="l">
              <a:spcBef>
                <a:spcPts val="200"/>
              </a:spcBef>
            </a:pPr>
            <a:r>
              <a:rPr lang="en-US" sz="2000" b="0" dirty="0" err="1" smtClean="0">
                <a:latin typeface="Calibri" pitchFamily="34" charset="0"/>
              </a:rPr>
              <a:t>PTLSSim</a:t>
            </a:r>
            <a:r>
              <a:rPr lang="en-US" sz="2000" b="0" dirty="0" smtClean="0">
                <a:latin typeface="Calibri" pitchFamily="34" charset="0"/>
              </a:rPr>
              <a:t> extended with PCM support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070" y="5195070"/>
            <a:ext cx="79498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990033"/>
                </a:solidFill>
                <a:latin typeface="Calibri" pitchFamily="34" charset="0"/>
              </a:rPr>
              <a:t>Unsorted leaf schemes achieve the best performance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860A8"/>
                </a:solidFill>
                <a:latin typeface="Calibri" pitchFamily="34" charset="0"/>
              </a:rPr>
              <a:t> For insert intensive: unsorted-leaf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860A8"/>
                </a:solidFill>
                <a:latin typeface="Calibri" pitchFamily="34" charset="0"/>
              </a:rPr>
              <a:t> For insert &amp; delete intensive: unsorted-leaf with bitmap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4385" y="1792000"/>
            <a:ext cx="126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Total wear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2735" y="1792000"/>
            <a:ext cx="126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Energy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7896" y="1792000"/>
            <a:ext cx="180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Execution time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885120" y="2067685"/>
            <a:ext cx="7258545" cy="2457920"/>
            <a:chOff x="885120" y="1931205"/>
            <a:chExt cx="7258545" cy="2457920"/>
          </a:xfrm>
        </p:grpSpPr>
        <p:sp>
          <p:nvSpPr>
            <p:cNvPr id="19" name="Oval 18"/>
            <p:cNvSpPr/>
            <p:nvPr/>
          </p:nvSpPr>
          <p:spPr bwMode="auto">
            <a:xfrm>
              <a:off x="885120" y="2008015"/>
              <a:ext cx="1651415" cy="2381110"/>
            </a:xfrm>
            <a:prstGeom prst="ellipse">
              <a:avLst/>
            </a:prstGeom>
            <a:noFill/>
            <a:ln w="285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458255" y="1969610"/>
              <a:ext cx="1651415" cy="2381110"/>
            </a:xfrm>
            <a:prstGeom prst="ellipse">
              <a:avLst/>
            </a:prstGeom>
            <a:noFill/>
            <a:ln w="285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492250" y="1931205"/>
              <a:ext cx="1651415" cy="2381110"/>
            </a:xfrm>
            <a:prstGeom prst="ellipse">
              <a:avLst/>
            </a:prstGeom>
            <a:noFill/>
            <a:ln w="285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8028450" y="2221305"/>
            <a:ext cx="729695" cy="2265895"/>
          </a:xfrm>
          <a:prstGeom prst="ellipse">
            <a:avLst/>
          </a:prstGeom>
          <a:noFill/>
          <a:ln w="285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337160" y="2221305"/>
            <a:ext cx="729695" cy="2265895"/>
          </a:xfrm>
          <a:prstGeom prst="ellipse">
            <a:avLst/>
          </a:prstGeom>
          <a:noFill/>
          <a:ln w="285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607465" y="2221305"/>
            <a:ext cx="729695" cy="2265895"/>
          </a:xfrm>
          <a:prstGeom prst="ellipse">
            <a:avLst/>
          </a:prstGeom>
          <a:noFill/>
          <a:ln w="285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P spid="14" grpId="0"/>
      <p:bldP spid="15" grpId="0"/>
      <p:bldP spid="16" grpId="0"/>
      <p:bldP spid="17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Hi-Spade: </a:t>
            </a:r>
            <a:r>
              <a:rPr lang="en-US" dirty="0" smtClean="0"/>
              <a:t>Key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sz="2800" dirty="0"/>
              <a:t> Hierarchies are important but challenging</a:t>
            </a:r>
            <a:endParaRPr lang="en-US" sz="800" dirty="0"/>
          </a:p>
          <a:p>
            <a:pPr>
              <a:spcBef>
                <a:spcPct val="100000"/>
              </a:spcBef>
            </a:pPr>
            <a:r>
              <a:rPr lang="en-US" sz="2800" dirty="0"/>
              <a:t> Hi-Spade vision: Hierarchy-savvy    </a:t>
            </a:r>
            <a:br>
              <a:rPr lang="en-US" sz="2800" dirty="0"/>
            </a:br>
            <a:r>
              <a:rPr lang="en-US" sz="2800" dirty="0"/>
              <a:t>   algorithms &amp; systems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Smart thread schedulers enable simple,     </a:t>
            </a:r>
            <a:br>
              <a:rPr lang="en-US" sz="2800" dirty="0"/>
            </a:br>
            <a:r>
              <a:rPr lang="en-US" sz="2800" dirty="0"/>
              <a:t>   hierarchy-savvy abstractions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Flash-savvy (database) systems </a:t>
            </a:r>
            <a:br>
              <a:rPr lang="en-US" sz="2800" dirty="0"/>
            </a:br>
            <a:r>
              <a:rPr lang="en-US" sz="2800" dirty="0"/>
              <a:t>   maximize benefits of Flash devices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Ongoing work w/ many open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Hi-Spade Collaborators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928688"/>
            <a:ext cx="8788400" cy="5397500"/>
          </a:xfrm>
        </p:spPr>
        <p:txBody>
          <a:bodyPr/>
          <a:lstStyle/>
          <a:p>
            <a:r>
              <a:rPr lang="en-US" sz="2000" b="0" dirty="0"/>
              <a:t> </a:t>
            </a:r>
            <a:r>
              <a:rPr lang="en-US" sz="2000" b="0" i="1" dirty="0"/>
              <a:t>Intel Labs Pittsburgh:</a:t>
            </a:r>
            <a:r>
              <a:rPr lang="en-US" sz="2000" b="0" dirty="0"/>
              <a:t> </a:t>
            </a:r>
            <a:r>
              <a:rPr lang="en-US" sz="2000" b="0" dirty="0" err="1"/>
              <a:t>Shimin</a:t>
            </a:r>
            <a:r>
              <a:rPr lang="en-US" sz="2000" b="0" dirty="0"/>
              <a:t> </a:t>
            </a:r>
            <a:r>
              <a:rPr lang="en-US" sz="2000" b="0" dirty="0" smtClean="0"/>
              <a:t>Chen (co-PI)</a:t>
            </a:r>
            <a:endParaRPr lang="en-US" sz="2000" b="0" dirty="0"/>
          </a:p>
          <a:p>
            <a:r>
              <a:rPr lang="en-US" sz="2000" b="0" dirty="0"/>
              <a:t> </a:t>
            </a:r>
            <a:r>
              <a:rPr lang="en-US" sz="2000" b="0" i="1" dirty="0"/>
              <a:t>Carnegie Mellon:</a:t>
            </a:r>
            <a:r>
              <a:rPr lang="en-US" sz="2000" b="0" dirty="0"/>
              <a:t> Guy Blelloch, Jeremy Fineman, Julian Shun, </a:t>
            </a:r>
            <a:br>
              <a:rPr lang="en-US" sz="2000" b="0" dirty="0"/>
            </a:br>
            <a:r>
              <a:rPr lang="en-US" sz="2000" b="0" dirty="0"/>
              <a:t>   Harsha V. Simhadri, </a:t>
            </a:r>
            <a:r>
              <a:rPr lang="en-US" sz="2000" b="0" dirty="0" err="1"/>
              <a:t>Kanat</a:t>
            </a:r>
            <a:r>
              <a:rPr lang="en-US" sz="2000" b="0" dirty="0"/>
              <a:t> </a:t>
            </a:r>
            <a:r>
              <a:rPr lang="en-US" sz="2000" b="0" dirty="0" err="1"/>
              <a:t>Tangwongsan</a:t>
            </a:r>
            <a:r>
              <a:rPr lang="en-US" sz="2000" b="0" dirty="0"/>
              <a:t>, </a:t>
            </a:r>
            <a:r>
              <a:rPr lang="en-US" sz="2000" b="0" dirty="0" err="1"/>
              <a:t>Sushanth</a:t>
            </a:r>
            <a:r>
              <a:rPr lang="en-US" sz="2000" b="0" dirty="0"/>
              <a:t> </a:t>
            </a:r>
            <a:r>
              <a:rPr lang="en-US" sz="2000" b="0" dirty="0" err="1"/>
              <a:t>Tiruvaipati</a:t>
            </a:r>
            <a:r>
              <a:rPr lang="en-US" sz="2000" dirty="0"/>
              <a:t> </a:t>
            </a:r>
            <a:endParaRPr lang="en-US" sz="2000" b="0" dirty="0"/>
          </a:p>
          <a:p>
            <a:r>
              <a:rPr lang="en-US" sz="2000" b="0" i="1" dirty="0"/>
              <a:t> EPFL:</a:t>
            </a:r>
            <a:r>
              <a:rPr lang="en-US" sz="2000" b="0" dirty="0"/>
              <a:t> Anastasia </a:t>
            </a:r>
            <a:r>
              <a:rPr lang="en-US" sz="2000" b="0" dirty="0" err="1"/>
              <a:t>Ailamaki</a:t>
            </a:r>
            <a:r>
              <a:rPr lang="en-US" sz="2000" b="0" dirty="0"/>
              <a:t>, Manos </a:t>
            </a:r>
            <a:r>
              <a:rPr lang="en-US" sz="2000" b="0" dirty="0" err="1"/>
              <a:t>Athanassoulis</a:t>
            </a:r>
            <a:r>
              <a:rPr lang="en-US" sz="2000" b="0" dirty="0"/>
              <a:t>, </a:t>
            </a:r>
            <a:r>
              <a:rPr lang="en-US" sz="2000" b="0" dirty="0" err="1"/>
              <a:t>Radu</a:t>
            </a:r>
            <a:r>
              <a:rPr lang="en-US" sz="2000" b="0" dirty="0"/>
              <a:t> Stoica</a:t>
            </a:r>
          </a:p>
          <a:p>
            <a:r>
              <a:rPr lang="en-US" sz="2000" b="0" dirty="0"/>
              <a:t> </a:t>
            </a:r>
            <a:r>
              <a:rPr lang="en-US" sz="2000" b="0" i="1" dirty="0"/>
              <a:t>Microsoft Research:</a:t>
            </a:r>
            <a:r>
              <a:rPr lang="en-US" sz="2000" b="0" dirty="0"/>
              <a:t> </a:t>
            </a:r>
            <a:r>
              <a:rPr lang="en-US" sz="2000" b="0" dirty="0" err="1"/>
              <a:t>Suman</a:t>
            </a:r>
            <a:r>
              <a:rPr lang="en-US" sz="2000" b="0" dirty="0"/>
              <a:t> </a:t>
            </a:r>
            <a:r>
              <a:rPr lang="en-US" sz="2000" b="0" dirty="0" err="1" smtClean="0"/>
              <a:t>Nath</a:t>
            </a:r>
            <a:endParaRPr lang="en-US" sz="2000" b="0" dirty="0"/>
          </a:p>
          <a:p>
            <a:pPr>
              <a:buFontTx/>
              <a:buNone/>
            </a:pPr>
            <a:r>
              <a:rPr lang="en-US" sz="2000" b="0" dirty="0">
                <a:solidFill>
                  <a:srgbClr val="000000"/>
                </a:solidFill>
              </a:rPr>
              <a:t>Past:</a:t>
            </a:r>
          </a:p>
          <a:p>
            <a:r>
              <a:rPr lang="en-US" sz="2000" b="0" dirty="0"/>
              <a:t> </a:t>
            </a:r>
            <a:r>
              <a:rPr lang="en-US" sz="2000" b="0" i="1" dirty="0"/>
              <a:t>Intel Labs:</a:t>
            </a:r>
            <a:r>
              <a:rPr lang="en-US" sz="2000" b="0" dirty="0"/>
              <a:t> Limor Fix, Michael Kozuch, Chris Wilkerson</a:t>
            </a:r>
          </a:p>
          <a:p>
            <a:r>
              <a:rPr lang="en-US" sz="2000" b="0" dirty="0"/>
              <a:t> </a:t>
            </a:r>
            <a:r>
              <a:rPr lang="en-US" sz="2000" b="0" i="1" dirty="0"/>
              <a:t>CMU:</a:t>
            </a:r>
            <a:r>
              <a:rPr lang="en-US" sz="2000" b="0" dirty="0"/>
              <a:t> </a:t>
            </a:r>
            <a:r>
              <a:rPr lang="en-US" sz="2000" b="0" dirty="0" err="1"/>
              <a:t>Babak</a:t>
            </a:r>
            <a:r>
              <a:rPr lang="en-US" sz="2000" b="0" dirty="0"/>
              <a:t> </a:t>
            </a:r>
            <a:r>
              <a:rPr lang="en-US" sz="2000" b="0" dirty="0" err="1"/>
              <a:t>Falsafi</a:t>
            </a:r>
            <a:r>
              <a:rPr lang="en-US" sz="2000" b="0" dirty="0"/>
              <a:t>, Nikos </a:t>
            </a:r>
            <a:r>
              <a:rPr lang="en-US" sz="2000" b="0" dirty="0" err="1"/>
              <a:t>Hardavellas</a:t>
            </a:r>
            <a:r>
              <a:rPr lang="en-US" sz="2000" b="0" dirty="0"/>
              <a:t>, Robert Harper, </a:t>
            </a:r>
            <a:br>
              <a:rPr lang="en-US" sz="2000" b="0" dirty="0"/>
            </a:br>
            <a:r>
              <a:rPr lang="en-US" sz="2000" b="0" dirty="0"/>
              <a:t>   Ryan Johnson, </a:t>
            </a:r>
            <a:r>
              <a:rPr lang="en-US" sz="2000" b="0" dirty="0" err="1"/>
              <a:t>Vasilis</a:t>
            </a:r>
            <a:r>
              <a:rPr lang="en-US" sz="2000" b="0" dirty="0"/>
              <a:t> </a:t>
            </a:r>
            <a:r>
              <a:rPr lang="en-US" sz="2000" b="0" dirty="0" err="1"/>
              <a:t>Liaskovitis</a:t>
            </a:r>
            <a:r>
              <a:rPr lang="en-US" sz="2000" b="0" dirty="0"/>
              <a:t>, Todd Mowry, </a:t>
            </a:r>
            <a:br>
              <a:rPr lang="en-US" sz="2000" b="0" dirty="0"/>
            </a:br>
            <a:r>
              <a:rPr lang="en-US" sz="2000" b="0" dirty="0"/>
              <a:t>   </a:t>
            </a:r>
            <a:r>
              <a:rPr lang="en-US" sz="2000" b="0" dirty="0" err="1"/>
              <a:t>Ippokratis</a:t>
            </a:r>
            <a:r>
              <a:rPr lang="en-US" sz="2000" b="0" dirty="0"/>
              <a:t> </a:t>
            </a:r>
            <a:r>
              <a:rPr lang="en-US" sz="2000" b="0" dirty="0" err="1"/>
              <a:t>Pandis</a:t>
            </a:r>
            <a:r>
              <a:rPr lang="en-US" sz="2000" b="0" dirty="0"/>
              <a:t>, Daniel </a:t>
            </a:r>
            <a:r>
              <a:rPr lang="en-US" sz="2000" b="0" dirty="0" err="1"/>
              <a:t>Spoonhower</a:t>
            </a:r>
            <a:endParaRPr lang="en-US" sz="2000" b="0" dirty="0"/>
          </a:p>
          <a:p>
            <a:r>
              <a:rPr lang="en-US" sz="2000" b="0" dirty="0"/>
              <a:t> </a:t>
            </a:r>
            <a:r>
              <a:rPr lang="en-US" sz="2000" b="0" i="1" dirty="0"/>
              <a:t>U.T. Austin:</a:t>
            </a:r>
            <a:r>
              <a:rPr lang="en-US" sz="2000" b="0" dirty="0"/>
              <a:t> </a:t>
            </a:r>
            <a:r>
              <a:rPr lang="en-US" sz="2000" b="0" dirty="0" err="1"/>
              <a:t>Rezaul</a:t>
            </a:r>
            <a:r>
              <a:rPr lang="en-US" sz="2000" b="0" dirty="0"/>
              <a:t> </a:t>
            </a:r>
            <a:r>
              <a:rPr lang="en-US" sz="2000" b="0" dirty="0" err="1"/>
              <a:t>Chowdhury</a:t>
            </a:r>
            <a:r>
              <a:rPr lang="en-US" sz="2000" b="0" dirty="0"/>
              <a:t>, </a:t>
            </a:r>
            <a:r>
              <a:rPr lang="en-US" sz="2000" b="0" dirty="0" err="1"/>
              <a:t>Vijaya</a:t>
            </a:r>
            <a:r>
              <a:rPr lang="en-US" sz="2000" b="0" dirty="0"/>
              <a:t> </a:t>
            </a:r>
            <a:r>
              <a:rPr lang="en-US" sz="2000" b="0" dirty="0" err="1"/>
              <a:t>Ramachandran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9144000" cy="588963"/>
          </a:xfrm>
        </p:spPr>
        <p:txBody>
          <a:bodyPr/>
          <a:lstStyle/>
          <a:p>
            <a:r>
              <a:rPr lang="en-US" u="sng"/>
              <a:t>How Hierarchy is Treated Today</a:t>
            </a:r>
            <a:r>
              <a:rPr lang="en-US"/>
              <a:t>   </a:t>
            </a:r>
          </a:p>
        </p:txBody>
      </p:sp>
      <p:sp>
        <p:nvSpPr>
          <p:cNvPr id="386072" name="Rectangle 24"/>
          <p:cNvSpPr>
            <a:spLocks noChangeArrowheads="1"/>
          </p:cNvSpPr>
          <p:nvPr/>
        </p:nvSpPr>
        <p:spPr bwMode="auto">
          <a:xfrm>
            <a:off x="849313" y="2178050"/>
            <a:ext cx="7318375" cy="1277938"/>
          </a:xfrm>
          <a:prstGeom prst="rect">
            <a:avLst/>
          </a:prstGeom>
          <a:solidFill>
            <a:schemeClr val="accent1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51" name="Line 3"/>
          <p:cNvSpPr>
            <a:spLocks noChangeShapeType="1"/>
          </p:cNvSpPr>
          <p:nvPr/>
        </p:nvSpPr>
        <p:spPr bwMode="auto">
          <a:xfrm>
            <a:off x="1625600" y="3130550"/>
            <a:ext cx="5287963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995363" y="2368550"/>
            <a:ext cx="1700212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Ignorant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5799138" y="2181225"/>
            <a:ext cx="2233612" cy="8223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(Pain)-Fully</a:t>
            </a:r>
          </a:p>
          <a:p>
            <a:r>
              <a:rPr lang="en-US">
                <a:solidFill>
                  <a:srgbClr val="FF6600"/>
                </a:solidFill>
              </a:rPr>
              <a:t>Aware</a:t>
            </a: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4473575" y="3640138"/>
            <a:ext cx="4638675" cy="165893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Hand-tuned to platform</a:t>
            </a:r>
          </a:p>
          <a:p>
            <a:endParaRPr lang="en-US" sz="700">
              <a:solidFill>
                <a:srgbClr val="FF6600"/>
              </a:solidFill>
            </a:endParaRPr>
          </a:p>
          <a:p>
            <a:r>
              <a:rPr lang="en-US">
                <a:solidFill>
                  <a:srgbClr val="FF6600"/>
                </a:solidFill>
              </a:rPr>
              <a:t>Effort high, </a:t>
            </a:r>
            <a:br>
              <a:rPr lang="en-US">
                <a:solidFill>
                  <a:srgbClr val="FF6600"/>
                </a:solidFill>
              </a:rPr>
            </a:br>
            <a:r>
              <a:rPr lang="en-US">
                <a:solidFill>
                  <a:srgbClr val="FF6600"/>
                </a:solidFill>
              </a:rPr>
              <a:t>Not portable,</a:t>
            </a:r>
            <a:br>
              <a:rPr lang="en-US">
                <a:solidFill>
                  <a:srgbClr val="FF6600"/>
                </a:solidFill>
              </a:rPr>
            </a:br>
            <a:r>
              <a:rPr lang="en-US">
                <a:solidFill>
                  <a:srgbClr val="FF6600"/>
                </a:solidFill>
              </a:rPr>
              <a:t>Limited sharing scenarios</a:t>
            </a: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-28575" y="3629025"/>
            <a:ext cx="4545013" cy="165893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API view: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Memory + I/O;</a:t>
            </a:r>
          </a:p>
          <a:p>
            <a:r>
              <a:rPr lang="en-US">
                <a:solidFill>
                  <a:schemeClr val="folHlink"/>
                </a:solidFill>
              </a:rPr>
              <a:t>Parallelism often ignored</a:t>
            </a:r>
          </a:p>
          <a:p>
            <a:endParaRPr lang="en-US" sz="700">
              <a:solidFill>
                <a:schemeClr val="folHlink"/>
              </a:solidFill>
            </a:endParaRPr>
          </a:p>
          <a:p>
            <a:r>
              <a:rPr lang="en-US">
                <a:solidFill>
                  <a:schemeClr val="folHlink"/>
                </a:solidFill>
              </a:rPr>
              <a:t>Performance iffy</a:t>
            </a:r>
          </a:p>
        </p:txBody>
      </p:sp>
      <p:sp>
        <p:nvSpPr>
          <p:cNvPr id="386070" name="Text Box 22"/>
          <p:cNvSpPr txBox="1">
            <a:spLocks noChangeArrowheads="1"/>
          </p:cNvSpPr>
          <p:nvPr/>
        </p:nvSpPr>
        <p:spPr bwMode="auto">
          <a:xfrm>
            <a:off x="-1588" y="982663"/>
            <a:ext cx="9144001" cy="8223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Algorithm Designers &amp; Application/System Developers tend towards one of two extremes</a:t>
            </a:r>
          </a:p>
        </p:txBody>
      </p:sp>
      <p:sp>
        <p:nvSpPr>
          <p:cNvPr id="386071" name="Text Box 23"/>
          <p:cNvSpPr txBox="1">
            <a:spLocks noChangeArrowheads="1"/>
          </p:cNvSpPr>
          <p:nvPr/>
        </p:nvSpPr>
        <p:spPr bwMode="auto">
          <a:xfrm>
            <a:off x="1171575" y="5835650"/>
            <a:ext cx="6989763" cy="7016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Or they focus on one or a few aspects, </a:t>
            </a:r>
            <a:br>
              <a:rPr lang="en-US" sz="2000"/>
            </a:br>
            <a:r>
              <a:rPr lang="en-US" sz="2000"/>
              <a:t>but without a comprehensive view of the whole</a:t>
            </a:r>
          </a:p>
        </p:txBody>
      </p:sp>
      <p:sp>
        <p:nvSpPr>
          <p:cNvPr id="386075" name="AutoShape 27"/>
          <p:cNvSpPr>
            <a:spLocks noChangeArrowheads="1"/>
          </p:cNvSpPr>
          <p:nvPr/>
        </p:nvSpPr>
        <p:spPr bwMode="auto">
          <a:xfrm>
            <a:off x="319088" y="4914900"/>
            <a:ext cx="371475" cy="292100"/>
          </a:xfrm>
          <a:prstGeom prst="rightArrow">
            <a:avLst>
              <a:gd name="adj1" fmla="val 50000"/>
              <a:gd name="adj2" fmla="val 31793"/>
            </a:avLst>
          </a:prstGeom>
          <a:solidFill>
            <a:schemeClr val="folHlink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76" name="AutoShape 28"/>
          <p:cNvSpPr>
            <a:spLocks noChangeArrowheads="1"/>
          </p:cNvSpPr>
          <p:nvPr/>
        </p:nvSpPr>
        <p:spPr bwMode="auto">
          <a:xfrm>
            <a:off x="5205413" y="4225925"/>
            <a:ext cx="371475" cy="292100"/>
          </a:xfrm>
          <a:prstGeom prst="rightArrow">
            <a:avLst>
              <a:gd name="adj1" fmla="val 50000"/>
              <a:gd name="adj2" fmla="val 31793"/>
            </a:avLst>
          </a:prstGeom>
          <a:solidFill>
            <a:srgbClr val="FF6600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86077" name="Picture 29" descr="face-frowny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088" y="5289550"/>
            <a:ext cx="442912" cy="442913"/>
          </a:xfrm>
          <a:prstGeom prst="rect">
            <a:avLst/>
          </a:prstGeom>
          <a:noFill/>
        </p:spPr>
      </p:pic>
      <p:pic>
        <p:nvPicPr>
          <p:cNvPr id="386078" name="Picture 30" descr="face-frowny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363" y="5268913"/>
            <a:ext cx="442912" cy="44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Hi-Spade: </a:t>
            </a:r>
            <a:r>
              <a:rPr lang="en-US" dirty="0" smtClean="0"/>
              <a:t>Outline / Key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071563"/>
            <a:ext cx="8788400" cy="53975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800" dirty="0"/>
              <a:t> Hierarchies are important but challenging</a:t>
            </a:r>
            <a:endParaRPr lang="en-US" sz="800" dirty="0"/>
          </a:p>
          <a:p>
            <a:pPr>
              <a:spcBef>
                <a:spcPct val="100000"/>
              </a:spcBef>
            </a:pPr>
            <a:r>
              <a:rPr lang="en-US" sz="2800" dirty="0">
                <a:solidFill>
                  <a:srgbClr val="FF0000"/>
                </a:solidFill>
              </a:rPr>
              <a:t> Hi-Spade vision: Hierarchy-savvy   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   algorithms &amp; systems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Smart thread schedulers enable simple,     </a:t>
            </a:r>
            <a:br>
              <a:rPr lang="en-US" sz="2800" dirty="0"/>
            </a:br>
            <a:r>
              <a:rPr lang="en-US" sz="2800" dirty="0"/>
              <a:t>   hierarchy-savvy abstractions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Flash-savvy (database) systems </a:t>
            </a:r>
            <a:br>
              <a:rPr lang="en-US" sz="2800" dirty="0"/>
            </a:br>
            <a:r>
              <a:rPr lang="en-US" sz="2800" dirty="0"/>
              <a:t>   maximize benefits of Flash devices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 </a:t>
            </a:r>
            <a:r>
              <a:rPr lang="en-US" sz="2800" dirty="0" smtClean="0"/>
              <a:t>Ongoing work w/ many open problems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2125" y="3476625"/>
            <a:ext cx="5060950" cy="2600325"/>
          </a:xfrm>
        </p:spPr>
        <p:txBody>
          <a:bodyPr/>
          <a:lstStyle/>
          <a:p>
            <a:pPr lvl="1"/>
            <a:r>
              <a:rPr lang="en-US" b="0" dirty="0">
                <a:solidFill>
                  <a:srgbClr val="FF0000"/>
                </a:solidFill>
              </a:rPr>
              <a:t>Focus</a:t>
            </a:r>
            <a:r>
              <a:rPr lang="en-US" b="0" dirty="0">
                <a:solidFill>
                  <a:srgbClr val="9900CC"/>
                </a:solidFill>
              </a:rPr>
              <a:t> on what must be exposed for good performance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Sweet-spot</a:t>
            </a:r>
            <a:r>
              <a:rPr lang="en-US" b="0" dirty="0">
                <a:solidFill>
                  <a:srgbClr val="9900CC"/>
                </a:solidFill>
              </a:rPr>
              <a:t> between ignorant </a:t>
            </a:r>
            <a:br>
              <a:rPr lang="en-US" b="0" dirty="0">
                <a:solidFill>
                  <a:srgbClr val="9900CC"/>
                </a:solidFill>
              </a:rPr>
            </a:br>
            <a:r>
              <a:rPr lang="en-US" b="0" dirty="0">
                <a:solidFill>
                  <a:srgbClr val="9900CC"/>
                </a:solidFill>
              </a:rPr>
              <a:t>and (pain)fully aware</a:t>
            </a:r>
            <a:r>
              <a:rPr lang="en-US" b="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Robust</a:t>
            </a:r>
            <a:r>
              <a:rPr lang="en-US" b="0" dirty="0">
                <a:solidFill>
                  <a:srgbClr val="9900CC"/>
                </a:solidFill>
              </a:rPr>
              <a:t> across many platforms</a:t>
            </a:r>
            <a:br>
              <a:rPr lang="en-US" b="0" dirty="0">
                <a:solidFill>
                  <a:srgbClr val="9900CC"/>
                </a:solidFill>
              </a:rPr>
            </a:br>
            <a:r>
              <a:rPr lang="en-US" b="0" dirty="0">
                <a:solidFill>
                  <a:srgbClr val="9900CC"/>
                </a:solidFill>
              </a:rPr>
              <a:t>&amp; resource sharing scenarios</a:t>
            </a:r>
          </a:p>
        </p:txBody>
      </p:sp>
      <p:sp>
        <p:nvSpPr>
          <p:cNvPr id="515075" name="Text Box 3"/>
          <p:cNvSpPr txBox="1">
            <a:spLocks noChangeArrowheads="1"/>
          </p:cNvSpPr>
          <p:nvPr/>
        </p:nvSpPr>
        <p:spPr bwMode="auto">
          <a:xfrm>
            <a:off x="5472113" y="4291013"/>
            <a:ext cx="3367087" cy="946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9900CC"/>
                </a:solidFill>
              </a:rPr>
              <a:t>“Hierarchy-Savvy”</a:t>
            </a:r>
          </a:p>
        </p:txBody>
      </p:sp>
      <p:sp>
        <p:nvSpPr>
          <p:cNvPr id="515076" name="AutoShape 4"/>
          <p:cNvSpPr>
            <a:spLocks/>
          </p:cNvSpPr>
          <p:nvPr/>
        </p:nvSpPr>
        <p:spPr bwMode="auto">
          <a:xfrm>
            <a:off x="5383213" y="3373438"/>
            <a:ext cx="377825" cy="2868612"/>
          </a:xfrm>
          <a:prstGeom prst="rightBrace">
            <a:avLst>
              <a:gd name="adj1" fmla="val 63270"/>
              <a:gd name="adj2" fmla="val 50000"/>
            </a:avLst>
          </a:prstGeom>
          <a:noFill/>
          <a:ln w="28575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566738" y="17463"/>
            <a:ext cx="85772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lnSpc>
                <a:spcPct val="125000"/>
              </a:lnSpc>
            </a:pPr>
            <a:r>
              <a:rPr lang="en-US" sz="3200" u="sng">
                <a:solidFill>
                  <a:srgbClr val="000000"/>
                </a:solidFill>
              </a:rPr>
              <a:t>Hi</a:t>
            </a:r>
            <a:r>
              <a:rPr lang="en-US" sz="3200">
                <a:solidFill>
                  <a:srgbClr val="000000"/>
                </a:solidFill>
              </a:rPr>
              <a:t>erarchy</a:t>
            </a:r>
            <a:r>
              <a:rPr lang="en-US" sz="3200" u="sng">
                <a:solidFill>
                  <a:srgbClr val="000000"/>
                </a:solidFill>
              </a:rPr>
              <a:t>-S</a:t>
            </a:r>
            <a:r>
              <a:rPr lang="en-US" sz="3200">
                <a:solidFill>
                  <a:srgbClr val="000000"/>
                </a:solidFill>
              </a:rPr>
              <a:t>avvy </a:t>
            </a:r>
            <a:r>
              <a:rPr lang="en-US" sz="3200" u="sng">
                <a:solidFill>
                  <a:srgbClr val="000000"/>
                </a:solidFill>
              </a:rPr>
              <a:t>p</a:t>
            </a:r>
            <a:r>
              <a:rPr lang="en-US" sz="3200">
                <a:solidFill>
                  <a:srgbClr val="000000"/>
                </a:solidFill>
              </a:rPr>
              <a:t>arallel </a:t>
            </a:r>
            <a:r>
              <a:rPr lang="en-US" sz="3200" u="sng">
                <a:solidFill>
                  <a:srgbClr val="000000"/>
                </a:solidFill>
              </a:rPr>
              <a:t>a</a:t>
            </a:r>
            <a:r>
              <a:rPr lang="en-US" sz="3200">
                <a:solidFill>
                  <a:srgbClr val="000000"/>
                </a:solidFill>
              </a:rPr>
              <a:t>lgorithm </a:t>
            </a:r>
            <a:r>
              <a:rPr lang="en-US" sz="3200" u="sng">
                <a:solidFill>
                  <a:srgbClr val="000000"/>
                </a:solidFill>
              </a:rPr>
              <a:t>de</a:t>
            </a:r>
            <a:r>
              <a:rPr lang="en-US" sz="3200">
                <a:solidFill>
                  <a:srgbClr val="000000"/>
                </a:solidFill>
              </a:rPr>
              <a:t>sign (Hi-Spade) project</a:t>
            </a:r>
          </a:p>
        </p:txBody>
      </p:sp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2903538" y="1468438"/>
            <a:ext cx="3300412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…seeks to enable:</a:t>
            </a:r>
          </a:p>
        </p:txBody>
      </p:sp>
      <p:grpSp>
        <p:nvGrpSpPr>
          <p:cNvPr id="515087" name="Group 15"/>
          <p:cNvGrpSpPr>
            <a:grpSpLocks/>
          </p:cNvGrpSpPr>
          <p:nvPr/>
        </p:nvGrpSpPr>
        <p:grpSpPr bwMode="auto">
          <a:xfrm>
            <a:off x="284163" y="2239963"/>
            <a:ext cx="8704262" cy="781050"/>
            <a:chOff x="179" y="1348"/>
            <a:chExt cx="5483" cy="492"/>
          </a:xfrm>
        </p:grpSpPr>
        <p:sp>
          <p:nvSpPr>
            <p:cNvPr id="515080" name="Rectangle 8"/>
            <p:cNvSpPr>
              <a:spLocks noChangeArrowheads="1"/>
            </p:cNvSpPr>
            <p:nvPr/>
          </p:nvSpPr>
          <p:spPr bwMode="auto">
            <a:xfrm>
              <a:off x="179" y="1354"/>
              <a:ext cx="5483" cy="486"/>
            </a:xfrm>
            <a:prstGeom prst="rect">
              <a:avLst/>
            </a:prstGeom>
            <a:solidFill>
              <a:srgbClr val="CCEC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81" name="Rectangle 9"/>
            <p:cNvSpPr>
              <a:spLocks noChangeArrowheads="1"/>
            </p:cNvSpPr>
            <p:nvPr/>
          </p:nvSpPr>
          <p:spPr bwMode="auto">
            <a:xfrm>
              <a:off x="231" y="1348"/>
              <a:ext cx="541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eaLnBrk="1" hangingPunct="1">
                <a:spcBef>
                  <a:spcPct val="60000"/>
                </a:spcBef>
              </a:pPr>
              <a:r>
                <a:rPr lang="en-US"/>
                <a:t>A hierarchy-savvy approach to algorithm design &amp; systems for emerging parallel hierarchies</a:t>
              </a:r>
            </a:p>
          </p:txBody>
        </p:sp>
      </p:grpSp>
      <p:pic>
        <p:nvPicPr>
          <p:cNvPr id="515086" name="Picture 14" descr="hispade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250" y="779463"/>
            <a:ext cx="1130300" cy="1250950"/>
          </a:xfrm>
          <a:prstGeom prst="rect">
            <a:avLst/>
          </a:prstGeom>
          <a:noFill/>
        </p:spPr>
      </p:pic>
      <p:sp>
        <p:nvSpPr>
          <p:cNvPr id="515097" name="Text Box 25"/>
          <p:cNvSpPr txBox="1">
            <a:spLocks noChangeArrowheads="1"/>
          </p:cNvSpPr>
          <p:nvPr/>
        </p:nvSpPr>
        <p:spPr bwMode="auto">
          <a:xfrm>
            <a:off x="1687513" y="6553200"/>
            <a:ext cx="5595937" cy="304800"/>
          </a:xfrm>
          <a:prstGeom prst="rect">
            <a:avLst/>
          </a:prstGeom>
          <a:solidFill>
            <a:schemeClr val="bg1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/>
              <a:t>http://www.pittsburgh.intel-research.net/projects/hi-spade/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Hierarchy-Savvy Sweet Spot</a:t>
            </a: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687638" y="4583113"/>
            <a:ext cx="1700212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Ignorant</a:t>
            </a:r>
          </a:p>
        </p:txBody>
      </p:sp>
      <p:sp>
        <p:nvSpPr>
          <p:cNvPr id="643078" name="Line 6"/>
          <p:cNvSpPr>
            <a:spLocks noChangeShapeType="1"/>
          </p:cNvSpPr>
          <p:nvPr/>
        </p:nvSpPr>
        <p:spPr bwMode="auto">
          <a:xfrm flipV="1">
            <a:off x="2425700" y="1392238"/>
            <a:ext cx="26988" cy="3930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3079" name="Line 7"/>
          <p:cNvSpPr>
            <a:spLocks noChangeShapeType="1"/>
          </p:cNvSpPr>
          <p:nvPr/>
        </p:nvSpPr>
        <p:spPr bwMode="auto">
          <a:xfrm rot="5400000" flipH="1" flipV="1">
            <a:off x="5299075" y="2424113"/>
            <a:ext cx="14288" cy="5789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3080" name="Text Box 8"/>
          <p:cNvSpPr txBox="1">
            <a:spLocks noChangeArrowheads="1"/>
          </p:cNvSpPr>
          <p:nvPr/>
        </p:nvSpPr>
        <p:spPr bwMode="auto">
          <a:xfrm>
            <a:off x="0" y="2335213"/>
            <a:ext cx="2365375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performance</a:t>
            </a:r>
          </a:p>
        </p:txBody>
      </p:sp>
      <p:sp>
        <p:nvSpPr>
          <p:cNvPr id="643081" name="Text Box 9"/>
          <p:cNvSpPr txBox="1">
            <a:spLocks noChangeArrowheads="1"/>
          </p:cNvSpPr>
          <p:nvPr/>
        </p:nvSpPr>
        <p:spPr bwMode="auto">
          <a:xfrm>
            <a:off x="3622675" y="5362575"/>
            <a:ext cx="3567113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programming effort</a:t>
            </a:r>
          </a:p>
        </p:txBody>
      </p:sp>
      <p:sp>
        <p:nvSpPr>
          <p:cNvPr id="643084" name="Freeform 12"/>
          <p:cNvSpPr>
            <a:spLocks/>
          </p:cNvSpPr>
          <p:nvPr/>
        </p:nvSpPr>
        <p:spPr bwMode="auto">
          <a:xfrm>
            <a:off x="2627313" y="1481138"/>
            <a:ext cx="5529262" cy="3830637"/>
          </a:xfrm>
          <a:custGeom>
            <a:avLst/>
            <a:gdLst/>
            <a:ahLst/>
            <a:cxnLst>
              <a:cxn ang="0">
                <a:pos x="0" y="2413"/>
              </a:cxn>
              <a:cxn ang="0">
                <a:pos x="750" y="548"/>
              </a:cxn>
              <a:cxn ang="0">
                <a:pos x="3483" y="0"/>
              </a:cxn>
            </a:cxnLst>
            <a:rect l="0" t="0" r="r" b="b"/>
            <a:pathLst>
              <a:path w="3483" h="2413">
                <a:moveTo>
                  <a:pt x="0" y="2413"/>
                </a:moveTo>
                <a:cubicBezTo>
                  <a:pt x="85" y="1681"/>
                  <a:pt x="170" y="950"/>
                  <a:pt x="750" y="548"/>
                </a:cubicBezTo>
                <a:cubicBezTo>
                  <a:pt x="1330" y="146"/>
                  <a:pt x="2406" y="73"/>
                  <a:pt x="3483" y="0"/>
                </a:cubicBezTo>
              </a:path>
            </a:pathLst>
          </a:custGeom>
          <a:noFill/>
          <a:ln w="50800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5326063" y="1087438"/>
            <a:ext cx="198755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Platform 1</a:t>
            </a:r>
          </a:p>
        </p:txBody>
      </p:sp>
      <p:sp>
        <p:nvSpPr>
          <p:cNvPr id="643089" name="Text Box 17"/>
          <p:cNvSpPr txBox="1">
            <a:spLocks noChangeArrowheads="1"/>
          </p:cNvSpPr>
          <p:nvPr/>
        </p:nvSpPr>
        <p:spPr bwMode="auto">
          <a:xfrm>
            <a:off x="4552950" y="3446463"/>
            <a:ext cx="198755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Platform 2</a:t>
            </a:r>
          </a:p>
        </p:txBody>
      </p:sp>
      <p:sp>
        <p:nvSpPr>
          <p:cNvPr id="643090" name="Freeform 18"/>
          <p:cNvSpPr>
            <a:spLocks/>
          </p:cNvSpPr>
          <p:nvPr/>
        </p:nvSpPr>
        <p:spPr bwMode="auto">
          <a:xfrm>
            <a:off x="2613025" y="2116138"/>
            <a:ext cx="5472113" cy="3225800"/>
          </a:xfrm>
          <a:custGeom>
            <a:avLst/>
            <a:gdLst/>
            <a:ahLst/>
            <a:cxnLst>
              <a:cxn ang="0">
                <a:pos x="0" y="2032"/>
              </a:cxn>
              <a:cxn ang="0">
                <a:pos x="932" y="66"/>
              </a:cxn>
              <a:cxn ang="0">
                <a:pos x="3447" y="1638"/>
              </a:cxn>
            </a:cxnLst>
            <a:rect l="0" t="0" r="r" b="b"/>
            <a:pathLst>
              <a:path w="3447" h="2032">
                <a:moveTo>
                  <a:pt x="0" y="2032"/>
                </a:moveTo>
                <a:cubicBezTo>
                  <a:pt x="179" y="1082"/>
                  <a:pt x="358" y="132"/>
                  <a:pt x="932" y="66"/>
                </a:cubicBezTo>
                <a:cubicBezTo>
                  <a:pt x="1506" y="0"/>
                  <a:pt x="3033" y="1382"/>
                  <a:pt x="3447" y="1638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3085" name="Text Box 13"/>
          <p:cNvSpPr txBox="1">
            <a:spLocks noChangeArrowheads="1"/>
          </p:cNvSpPr>
          <p:nvPr/>
        </p:nvSpPr>
        <p:spPr bwMode="auto">
          <a:xfrm>
            <a:off x="2570163" y="1455738"/>
            <a:ext cx="2206625" cy="822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9900CC"/>
                </a:solidFill>
              </a:rPr>
              <a:t>Hierarchy-Savvy</a:t>
            </a:r>
          </a:p>
        </p:txBody>
      </p:sp>
      <p:sp>
        <p:nvSpPr>
          <p:cNvPr id="643091" name="Text Box 19"/>
          <p:cNvSpPr txBox="1">
            <a:spLocks noChangeArrowheads="1"/>
          </p:cNvSpPr>
          <p:nvPr/>
        </p:nvSpPr>
        <p:spPr bwMode="auto">
          <a:xfrm>
            <a:off x="919163" y="5991225"/>
            <a:ext cx="71501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CC"/>
                </a:solidFill>
              </a:rPr>
              <a:t>Modest effort, good performance, robust</a:t>
            </a:r>
          </a:p>
        </p:txBody>
      </p:sp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6821488" y="1628775"/>
            <a:ext cx="2233612" cy="8223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(Pain)-Fully</a:t>
            </a:r>
          </a:p>
          <a:p>
            <a:r>
              <a:rPr lang="en-US">
                <a:solidFill>
                  <a:srgbClr val="FF6600"/>
                </a:solidFill>
              </a:rPr>
              <a:t>Aware</a:t>
            </a:r>
          </a:p>
        </p:txBody>
      </p:sp>
      <p:pic>
        <p:nvPicPr>
          <p:cNvPr id="643094" name="Picture 22" descr="face-smily-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5408613"/>
            <a:ext cx="450850" cy="450850"/>
          </a:xfrm>
          <a:prstGeom prst="rect">
            <a:avLst/>
          </a:prstGeom>
          <a:noFill/>
        </p:spPr>
      </p:pic>
      <p:pic>
        <p:nvPicPr>
          <p:cNvPr id="643092" name="Picture 20" descr="face-frowny-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5400675"/>
            <a:ext cx="442912" cy="442913"/>
          </a:xfrm>
          <a:prstGeom prst="rect">
            <a:avLst/>
          </a:prstGeom>
          <a:noFill/>
        </p:spPr>
      </p:pic>
      <p:pic>
        <p:nvPicPr>
          <p:cNvPr id="643095" name="Picture 23" descr="face-frowny-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163" y="4930775"/>
            <a:ext cx="442912" cy="442913"/>
          </a:xfrm>
          <a:prstGeom prst="rect">
            <a:avLst/>
          </a:prstGeom>
          <a:noFill/>
        </p:spPr>
      </p:pic>
      <p:pic>
        <p:nvPicPr>
          <p:cNvPr id="643096" name="Picture 24" descr="face-smily-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366838"/>
            <a:ext cx="450850" cy="45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341E-7 L 4.44444E-6 0.2462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89" grpId="0"/>
      <p:bldP spid="643090" grpId="0" animBg="1"/>
      <p:bldP spid="643077" grpId="0"/>
    </p:bldLst>
  </p:timing>
</p:sld>
</file>

<file path=ppt/theme/theme1.xml><?xml version="1.0" encoding="utf-8"?>
<a:theme xmlns:a="http://schemas.openxmlformats.org/drawingml/2006/main" name="white_intel_only">
  <a:themeElements>
    <a:clrScheme name="white_intel_only 2">
      <a:dk1>
        <a:srgbClr val="0860A8"/>
      </a:dk1>
      <a:lt1>
        <a:srgbClr val="FFFFFF"/>
      </a:lt1>
      <a:dk2>
        <a:srgbClr val="F5E647"/>
      </a:dk2>
      <a:lt2>
        <a:srgbClr val="FF5C47"/>
      </a:lt2>
      <a:accent1>
        <a:srgbClr val="A6CAE1"/>
      </a:accent1>
      <a:accent2>
        <a:srgbClr val="567EB9"/>
      </a:accent2>
      <a:accent3>
        <a:srgbClr val="FFFFFF"/>
      </a:accent3>
      <a:accent4>
        <a:srgbClr val="06518F"/>
      </a:accent4>
      <a:accent5>
        <a:srgbClr val="D0E1EE"/>
      </a:accent5>
      <a:accent6>
        <a:srgbClr val="4D72A7"/>
      </a:accent6>
      <a:hlink>
        <a:srgbClr val="0C2E86"/>
      </a:hlink>
      <a:folHlink>
        <a:srgbClr val="AA014C"/>
      </a:folHlink>
    </a:clrScheme>
    <a:fontScheme name="white_intel_onl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_intel_only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only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white_intel_only</Template>
  <TotalTime>14158</TotalTime>
  <Words>2909</Words>
  <Application>Microsoft Office PowerPoint</Application>
  <PresentationFormat>On-screen Show (4:3)</PresentationFormat>
  <Paragraphs>731</Paragraphs>
  <Slides>53</Slides>
  <Notes>22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white_intel_only</vt:lpstr>
      <vt:lpstr>Chart</vt:lpstr>
      <vt:lpstr>Trumping the Multicore Memory Hierarchy with Hi-Spade  </vt:lpstr>
      <vt:lpstr>Abstract</vt:lpstr>
      <vt:lpstr>For Good Performance,  Must Use the Hierarchy Effectively  </vt:lpstr>
      <vt:lpstr>Clear Trend: Hierarchy Getting Richer</vt:lpstr>
      <vt:lpstr>E.g., Xeon 7500 Series MP Platform</vt:lpstr>
      <vt:lpstr>How Hierarchy is Treated Today   </vt:lpstr>
      <vt:lpstr>Hi-Spade: Outline / Key Take-aways</vt:lpstr>
      <vt:lpstr>Slide 8</vt:lpstr>
      <vt:lpstr>Hierarchy-Savvy Sweet Spot</vt:lpstr>
      <vt:lpstr>Hi-Spade Research Scope</vt:lpstr>
      <vt:lpstr>Focus 1: Irregular Algorithms</vt:lpstr>
      <vt:lpstr>Hi-Spade: Summary of Results</vt:lpstr>
      <vt:lpstr>Slide 13</vt:lpstr>
      <vt:lpstr>Hi-Spade: Outline / Key Take-aways</vt:lpstr>
      <vt:lpstr>Abstract Hierarchy: Target Platform</vt:lpstr>
      <vt:lpstr>Abstract Hierarchy: Simplified View </vt:lpstr>
      <vt:lpstr>Sequential Hierarchies: Simplified View</vt:lpstr>
      <vt:lpstr>Sequential Hierarchies: Simplified View</vt:lpstr>
      <vt:lpstr>Example Paradigms Achieving Key Goal</vt:lpstr>
      <vt:lpstr>Multicore Hierarchies: Possible Views</vt:lpstr>
      <vt:lpstr>Multicore Hierarchies: Key Challenge</vt:lpstr>
      <vt:lpstr>Multicore Hierarchies Key New Dimension: Scheduling</vt:lpstr>
      <vt:lpstr>Key Enabler: Fine-Grained Threading</vt:lpstr>
      <vt:lpstr>Cache Uses Among Multiple Threads</vt:lpstr>
      <vt:lpstr>Smart Thread Schedulers</vt:lpstr>
      <vt:lpstr>Slide 26</vt:lpstr>
      <vt:lpstr>Low-Span + Cache-Oblivious Model</vt:lpstr>
      <vt:lpstr>Slide 28</vt:lpstr>
      <vt:lpstr>Handling the Tree-of-Caches </vt:lpstr>
      <vt:lpstr>Parallel Cache Oblivious Model</vt:lpstr>
      <vt:lpstr>Parallel Cache-Oblivious Model</vt:lpstr>
      <vt:lpstr>Speed-ups on 32-core Nehalem </vt:lpstr>
      <vt:lpstr>Hi-Spade: Outline / Key Take-aways</vt:lpstr>
      <vt:lpstr>Flash Superior to Magnetic Disk on Many Metrics</vt:lpstr>
      <vt:lpstr>Flash-Savvy Systems</vt:lpstr>
      <vt:lpstr>NAND Flash Chip Properties</vt:lpstr>
      <vt:lpstr>Energy to Maintain Random Sample</vt:lpstr>
      <vt:lpstr>Quirks of Flash (Mostly) Hidden by SSD Firmware</vt:lpstr>
      <vt:lpstr> Flash Logging</vt:lpstr>
      <vt:lpstr> Flash Logging</vt:lpstr>
      <vt:lpstr>PR-Join for Online Aggregation</vt:lpstr>
      <vt:lpstr>Design Space</vt:lpstr>
      <vt:lpstr>Background: Ripple Join</vt:lpstr>
      <vt:lpstr>Partitioned expanding Ripple Join</vt:lpstr>
      <vt:lpstr>PR-Join leveraging SSD</vt:lpstr>
      <vt:lpstr>Concurrent Queries &amp; Updates in Data Warehouse</vt:lpstr>
      <vt:lpstr>Concurrent Queries &amp; Updates in Data Warehouse</vt:lpstr>
      <vt:lpstr>Hi-Spade: Outline / Key Take-aways</vt:lpstr>
      <vt:lpstr>Many Open Problems</vt:lpstr>
      <vt:lpstr>Rethinking Database Algorithms for Phase Change Memory</vt:lpstr>
      <vt:lpstr>B+-Tree Index</vt:lpstr>
      <vt:lpstr>Hi-Spade: Key Take-aways</vt:lpstr>
      <vt:lpstr>Hi-Spade Collaborators</vt:lpstr>
    </vt:vector>
  </TitlesOfParts>
  <Company>Intel Research Pittsburgh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Trumping the Multicore Memory Hierarchy with Hi-Spade</dc:title>
  <dc:creator>Phil Gibbons</dc:creator>
  <cp:lastModifiedBy>pbgibbon</cp:lastModifiedBy>
  <cp:revision>584</cp:revision>
  <dcterms:created xsi:type="dcterms:W3CDTF">2006-06-23T22:46:55Z</dcterms:created>
  <dcterms:modified xsi:type="dcterms:W3CDTF">2012-07-06T17:00:00Z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Presented">
    <vt:lpwstr>2006-08-14T00:00:00Z</vt:lpwstr>
  </property>
</Properties>
</file>